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2"/>
  </p:notesMasterIdLst>
  <p:sldIdLst>
    <p:sldId id="267" r:id="rId2"/>
    <p:sldId id="263" r:id="rId3"/>
    <p:sldId id="258" r:id="rId4"/>
    <p:sldId id="259" r:id="rId5"/>
    <p:sldId id="265" r:id="rId6"/>
    <p:sldId id="256" r:id="rId7"/>
    <p:sldId id="304" r:id="rId8"/>
    <p:sldId id="305" r:id="rId9"/>
    <p:sldId id="260" r:id="rId10"/>
    <p:sldId id="271" r:id="rId11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Space Grotesk Medium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9E23F5-78A1-480F-A9EE-2298080EE65E}">
  <a:tblStyle styleId="{6E9E23F5-78A1-480F-A9EE-2298080EE6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91c1766087_0_18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91c1766087_0_18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91c1766087_0_18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91c1766087_0_180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8f1bf43c21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8f1bf43c21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8f1bf43c2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8f1bf43c2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8f1bf43c2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8f1bf43c2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91c1766087_0_17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91c1766087_0_17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8f47cf44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8f47cf44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8f47cf44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8f47cf44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004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8f47cf44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8f47cf44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337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91c1766087_0_18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91c1766087_0_18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990525" y="-1081226"/>
            <a:ext cx="11089737" cy="8420727"/>
            <a:chOff x="-990525" y="-1081226"/>
            <a:chExt cx="11089737" cy="8420727"/>
          </a:xfrm>
        </p:grpSpPr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 amt="52999"/>
            </a:blip>
            <a:srcRect l="3689" r="24677"/>
            <a:stretch/>
          </p:blipFill>
          <p:spPr>
            <a:xfrm rot="-5400000" flipH="1">
              <a:off x="6209574" y="-280650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2"/>
            <p:cNvSpPr/>
            <p:nvPr/>
          </p:nvSpPr>
          <p:spPr>
            <a:xfrm>
              <a:off x="714575" y="-1081226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" name="Google Shape;13;p2"/>
            <p:cNvPicPr preferRelativeResize="0"/>
            <p:nvPr/>
          </p:nvPicPr>
          <p:blipFill rotWithShape="1">
            <a:blip r:embed="rId4">
              <a:alphaModFix amt="52999"/>
            </a:blip>
            <a:srcRect l="12618" r="20473"/>
            <a:stretch/>
          </p:blipFill>
          <p:spPr>
            <a:xfrm>
              <a:off x="-990525" y="2662850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8621325" y="830786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815950" y="197550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759613" y="3527200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0" y="-28225"/>
              <a:ext cx="423300" cy="5171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333350" y="1648500"/>
            <a:ext cx="6477300" cy="10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solidFill>
                  <a:srgbClr val="21252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289450" y="2760281"/>
            <a:ext cx="45651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2" name="Google Shape;442;p33"/>
          <p:cNvGrpSpPr/>
          <p:nvPr/>
        </p:nvGrpSpPr>
        <p:grpSpPr>
          <a:xfrm>
            <a:off x="-948749" y="-1081226"/>
            <a:ext cx="11386887" cy="8645127"/>
            <a:chOff x="-948749" y="-1081226"/>
            <a:chExt cx="11386887" cy="8645127"/>
          </a:xfrm>
        </p:grpSpPr>
        <p:pic>
          <p:nvPicPr>
            <p:cNvPr id="443" name="Google Shape;443;p33"/>
            <p:cNvPicPr preferRelativeResize="0"/>
            <p:nvPr/>
          </p:nvPicPr>
          <p:blipFill rotWithShape="1">
            <a:blip r:embed="rId3">
              <a:alphaModFix amt="52999"/>
            </a:blip>
            <a:srcRect l="3689" r="24677"/>
            <a:stretch/>
          </p:blipFill>
          <p:spPr>
            <a:xfrm rot="5400000">
              <a:off x="-649536" y="-140400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4" name="Google Shape;444;p33"/>
            <p:cNvSpPr/>
            <p:nvPr/>
          </p:nvSpPr>
          <p:spPr>
            <a:xfrm flipH="1">
              <a:off x="5834368" y="-1081226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45" name="Google Shape;445;p33"/>
            <p:cNvPicPr preferRelativeResize="0"/>
            <p:nvPr/>
          </p:nvPicPr>
          <p:blipFill rotWithShape="1">
            <a:blip r:embed="rId4">
              <a:alphaModFix amt="52999"/>
            </a:blip>
            <a:srcRect l="12618" r="20473"/>
            <a:stretch/>
          </p:blipFill>
          <p:spPr>
            <a:xfrm flipH="1">
              <a:off x="4875612" y="2887250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6" name="Google Shape;446;p33"/>
            <p:cNvSpPr/>
            <p:nvPr/>
          </p:nvSpPr>
          <p:spPr>
            <a:xfrm flipH="1">
              <a:off x="198113" y="830786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3"/>
            <p:cNvSpPr/>
            <p:nvPr/>
          </p:nvSpPr>
          <p:spPr>
            <a:xfrm flipH="1">
              <a:off x="3903708" y="197550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8" name="Google Shape;448;p33"/>
            <p:cNvGrpSpPr/>
            <p:nvPr/>
          </p:nvGrpSpPr>
          <p:grpSpPr>
            <a:xfrm flipH="1">
              <a:off x="2551387" y="4102223"/>
              <a:ext cx="2601527" cy="2499627"/>
              <a:chOff x="3870525" y="3462023"/>
              <a:chExt cx="2601527" cy="2499627"/>
            </a:xfrm>
          </p:grpSpPr>
          <p:sp>
            <p:nvSpPr>
              <p:cNvPr id="449" name="Google Shape;449;p33"/>
              <p:cNvSpPr/>
              <p:nvPr/>
            </p:nvSpPr>
            <p:spPr>
              <a:xfrm>
                <a:off x="3870525" y="3462023"/>
                <a:ext cx="997826" cy="908996"/>
              </a:xfrm>
              <a:custGeom>
                <a:avLst/>
                <a:gdLst/>
                <a:ahLst/>
                <a:cxnLst/>
                <a:rect l="l" t="t" r="r" b="b"/>
                <a:pathLst>
                  <a:path w="10893" h="9923" extrusionOk="0">
                    <a:moveTo>
                      <a:pt x="5451" y="1"/>
                    </a:moveTo>
                    <a:cubicBezTo>
                      <a:pt x="4180" y="1"/>
                      <a:pt x="2908" y="487"/>
                      <a:pt x="1936" y="1460"/>
                    </a:cubicBezTo>
                    <a:cubicBezTo>
                      <a:pt x="1" y="3394"/>
                      <a:pt x="1" y="6537"/>
                      <a:pt x="1936" y="8471"/>
                    </a:cubicBezTo>
                    <a:cubicBezTo>
                      <a:pt x="2908" y="9439"/>
                      <a:pt x="4180" y="9922"/>
                      <a:pt x="5451" y="9922"/>
                    </a:cubicBezTo>
                    <a:cubicBezTo>
                      <a:pt x="6721" y="9922"/>
                      <a:pt x="7991" y="9439"/>
                      <a:pt x="8958" y="8471"/>
                    </a:cubicBezTo>
                    <a:cubicBezTo>
                      <a:pt x="10893" y="6537"/>
                      <a:pt x="10893" y="3394"/>
                      <a:pt x="8958" y="1460"/>
                    </a:cubicBezTo>
                    <a:cubicBezTo>
                      <a:pt x="7991" y="487"/>
                      <a:pt x="6721" y="1"/>
                      <a:pt x="5451" y="1"/>
                    </a:cubicBezTo>
                    <a:close/>
                  </a:path>
                </a:pathLst>
              </a:custGeom>
              <a:solidFill>
                <a:srgbClr val="F3EFEA">
                  <a:alpha val="547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3"/>
              <p:cNvSpPr/>
              <p:nvPr/>
            </p:nvSpPr>
            <p:spPr>
              <a:xfrm>
                <a:off x="4198052" y="3687650"/>
                <a:ext cx="2274000" cy="2274000"/>
              </a:xfrm>
              <a:prstGeom prst="blockArc">
                <a:avLst>
                  <a:gd name="adj1" fmla="val 10780013"/>
                  <a:gd name="adj2" fmla="val 16204168"/>
                  <a:gd name="adj3" fmla="val 21278"/>
                </a:avLst>
              </a:pr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1" name="Google Shape;451;p33"/>
            <p:cNvSpPr/>
            <p:nvPr/>
          </p:nvSpPr>
          <p:spPr>
            <a:xfrm flipH="1">
              <a:off x="-948749" y="3823100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3"/>
            <p:cNvSpPr/>
            <p:nvPr/>
          </p:nvSpPr>
          <p:spPr>
            <a:xfrm flipH="1">
              <a:off x="8727164" y="-49262"/>
              <a:ext cx="423300" cy="5171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5" name="Google Shape;455;p34"/>
          <p:cNvGrpSpPr/>
          <p:nvPr/>
        </p:nvGrpSpPr>
        <p:grpSpPr>
          <a:xfrm>
            <a:off x="-2066700" y="-373550"/>
            <a:ext cx="13097583" cy="8003638"/>
            <a:chOff x="-2066700" y="-373550"/>
            <a:chExt cx="13097583" cy="8003638"/>
          </a:xfrm>
        </p:grpSpPr>
        <p:sp>
          <p:nvSpPr>
            <p:cNvPr id="456" name="Google Shape;456;p34"/>
            <p:cNvSpPr/>
            <p:nvPr/>
          </p:nvSpPr>
          <p:spPr>
            <a:xfrm>
              <a:off x="8429363" y="3195561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3357050" y="4599675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193025" y="728073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 rot="-5400000">
              <a:off x="4360350" y="-4415366"/>
              <a:ext cx="423300" cy="9156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60" name="Google Shape;460;p34"/>
            <p:cNvPicPr preferRelativeResize="0"/>
            <p:nvPr/>
          </p:nvPicPr>
          <p:blipFill rotWithShape="1">
            <a:blip r:embed="rId3">
              <a:alphaModFix amt="52999"/>
            </a:blip>
            <a:srcRect l="3689" r="24677"/>
            <a:stretch/>
          </p:blipFill>
          <p:spPr>
            <a:xfrm rot="5400000">
              <a:off x="6370400" y="-57301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1" name="Google Shape;461;p34"/>
            <p:cNvPicPr preferRelativeResize="0"/>
            <p:nvPr/>
          </p:nvPicPr>
          <p:blipFill rotWithShape="1">
            <a:blip r:embed="rId4">
              <a:alphaModFix amt="52999"/>
            </a:blip>
            <a:srcRect l="12618" r="20473"/>
            <a:stretch/>
          </p:blipFill>
          <p:spPr>
            <a:xfrm>
              <a:off x="-2066700" y="2953437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3"/>
          <p:cNvGrpSpPr/>
          <p:nvPr/>
        </p:nvGrpSpPr>
        <p:grpSpPr>
          <a:xfrm>
            <a:off x="10" y="-56275"/>
            <a:ext cx="10378502" cy="7937550"/>
            <a:chOff x="10" y="-56275"/>
            <a:chExt cx="10378502" cy="7937550"/>
          </a:xfrm>
        </p:grpSpPr>
        <p:sp>
          <p:nvSpPr>
            <p:cNvPr id="23" name="Google Shape;23;p3"/>
            <p:cNvSpPr/>
            <p:nvPr/>
          </p:nvSpPr>
          <p:spPr>
            <a:xfrm flipH="1">
              <a:off x="7776992" y="2971874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4" name="Google Shape;24;p3"/>
            <p:cNvPicPr preferRelativeResize="0"/>
            <p:nvPr/>
          </p:nvPicPr>
          <p:blipFill rotWithShape="1">
            <a:blip r:embed="rId3">
              <a:alphaModFix amt="52999"/>
            </a:blip>
            <a:srcRect l="12618" r="20473"/>
            <a:stretch/>
          </p:blipFill>
          <p:spPr>
            <a:xfrm flipH="1">
              <a:off x="4194836" y="3204625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" name="Google Shape;25;p3"/>
            <p:cNvSpPr/>
            <p:nvPr/>
          </p:nvSpPr>
          <p:spPr>
            <a:xfrm flipH="1">
              <a:off x="10" y="-56275"/>
              <a:ext cx="423300" cy="5171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8621325" y="168147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868400" y="2585775"/>
            <a:ext cx="540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772200" y="1037872"/>
            <a:ext cx="1599600" cy="14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1868400" y="3399525"/>
            <a:ext cx="54072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1919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3357050" y="4599675"/>
            <a:ext cx="2430806" cy="346278"/>
          </a:xfrm>
          <a:custGeom>
            <a:avLst/>
            <a:gdLst/>
            <a:ahLst/>
            <a:cxnLst/>
            <a:rect l="l" t="t" r="r" b="b"/>
            <a:pathLst>
              <a:path w="27995" h="3988" extrusionOk="0">
                <a:moveTo>
                  <a:pt x="5046" y="0"/>
                </a:moveTo>
                <a:cubicBezTo>
                  <a:pt x="4736" y="0"/>
                  <a:pt x="4479" y="257"/>
                  <a:pt x="4479" y="556"/>
                </a:cubicBezTo>
                <a:cubicBezTo>
                  <a:pt x="4479" y="866"/>
                  <a:pt x="4736" y="1123"/>
                  <a:pt x="5046" y="1123"/>
                </a:cubicBezTo>
                <a:cubicBezTo>
                  <a:pt x="5356" y="1123"/>
                  <a:pt x="5602" y="866"/>
                  <a:pt x="5602" y="556"/>
                </a:cubicBezTo>
                <a:cubicBezTo>
                  <a:pt x="5602" y="257"/>
                  <a:pt x="5345" y="0"/>
                  <a:pt x="5046" y="0"/>
                </a:cubicBezTo>
                <a:close/>
                <a:moveTo>
                  <a:pt x="9524" y="0"/>
                </a:moveTo>
                <a:cubicBezTo>
                  <a:pt x="9214" y="0"/>
                  <a:pt x="8969" y="257"/>
                  <a:pt x="8958" y="556"/>
                </a:cubicBezTo>
                <a:cubicBezTo>
                  <a:pt x="8958" y="866"/>
                  <a:pt x="9214" y="1123"/>
                  <a:pt x="9524" y="1123"/>
                </a:cubicBezTo>
                <a:cubicBezTo>
                  <a:pt x="9834" y="1123"/>
                  <a:pt x="10080" y="866"/>
                  <a:pt x="10080" y="556"/>
                </a:cubicBezTo>
                <a:cubicBezTo>
                  <a:pt x="10080" y="246"/>
                  <a:pt x="9824" y="0"/>
                  <a:pt x="9514" y="0"/>
                </a:cubicBezTo>
                <a:close/>
                <a:moveTo>
                  <a:pt x="14003" y="2875"/>
                </a:moveTo>
                <a:cubicBezTo>
                  <a:pt x="13693" y="2875"/>
                  <a:pt x="13447" y="3132"/>
                  <a:pt x="13436" y="3431"/>
                </a:cubicBezTo>
                <a:cubicBezTo>
                  <a:pt x="13447" y="3741"/>
                  <a:pt x="13693" y="3987"/>
                  <a:pt x="14003" y="3987"/>
                </a:cubicBezTo>
                <a:cubicBezTo>
                  <a:pt x="14313" y="3987"/>
                  <a:pt x="14559" y="3741"/>
                  <a:pt x="14559" y="3431"/>
                </a:cubicBezTo>
                <a:cubicBezTo>
                  <a:pt x="14559" y="3132"/>
                  <a:pt x="14313" y="2875"/>
                  <a:pt x="14003" y="2875"/>
                </a:cubicBezTo>
                <a:close/>
                <a:moveTo>
                  <a:pt x="9524" y="2875"/>
                </a:moveTo>
                <a:cubicBezTo>
                  <a:pt x="9214" y="2875"/>
                  <a:pt x="8958" y="3132"/>
                  <a:pt x="8958" y="3431"/>
                </a:cubicBezTo>
                <a:cubicBezTo>
                  <a:pt x="8969" y="3741"/>
                  <a:pt x="9214" y="3987"/>
                  <a:pt x="9524" y="3987"/>
                </a:cubicBezTo>
                <a:cubicBezTo>
                  <a:pt x="9834" y="3987"/>
                  <a:pt x="10080" y="3741"/>
                  <a:pt x="10080" y="3431"/>
                </a:cubicBezTo>
                <a:cubicBezTo>
                  <a:pt x="10080" y="3121"/>
                  <a:pt x="9824" y="2875"/>
                  <a:pt x="9514" y="2875"/>
                </a:cubicBezTo>
                <a:close/>
                <a:moveTo>
                  <a:pt x="567" y="2875"/>
                </a:moveTo>
                <a:cubicBezTo>
                  <a:pt x="257" y="2875"/>
                  <a:pt x="1" y="3132"/>
                  <a:pt x="1" y="3431"/>
                </a:cubicBezTo>
                <a:cubicBezTo>
                  <a:pt x="1" y="3741"/>
                  <a:pt x="257" y="3987"/>
                  <a:pt x="567" y="3987"/>
                </a:cubicBezTo>
                <a:cubicBezTo>
                  <a:pt x="867" y="3987"/>
                  <a:pt x="1123" y="3741"/>
                  <a:pt x="1123" y="3431"/>
                </a:cubicBezTo>
                <a:cubicBezTo>
                  <a:pt x="1123" y="3132"/>
                  <a:pt x="867" y="2875"/>
                  <a:pt x="567" y="2875"/>
                </a:cubicBezTo>
                <a:close/>
                <a:moveTo>
                  <a:pt x="567" y="0"/>
                </a:moveTo>
                <a:cubicBezTo>
                  <a:pt x="257" y="0"/>
                  <a:pt x="1" y="257"/>
                  <a:pt x="1" y="556"/>
                </a:cubicBezTo>
                <a:cubicBezTo>
                  <a:pt x="1" y="866"/>
                  <a:pt x="257" y="1123"/>
                  <a:pt x="567" y="1123"/>
                </a:cubicBezTo>
                <a:cubicBezTo>
                  <a:pt x="867" y="1123"/>
                  <a:pt x="1123" y="866"/>
                  <a:pt x="1123" y="556"/>
                </a:cubicBezTo>
                <a:cubicBezTo>
                  <a:pt x="1123" y="257"/>
                  <a:pt x="867" y="0"/>
                  <a:pt x="567" y="0"/>
                </a:cubicBezTo>
                <a:close/>
                <a:moveTo>
                  <a:pt x="5046" y="2875"/>
                </a:moveTo>
                <a:cubicBezTo>
                  <a:pt x="4736" y="2875"/>
                  <a:pt x="4479" y="3132"/>
                  <a:pt x="4479" y="3431"/>
                </a:cubicBezTo>
                <a:cubicBezTo>
                  <a:pt x="4479" y="3741"/>
                  <a:pt x="4736" y="3987"/>
                  <a:pt x="5046" y="3987"/>
                </a:cubicBezTo>
                <a:cubicBezTo>
                  <a:pt x="5345" y="3987"/>
                  <a:pt x="5602" y="3741"/>
                  <a:pt x="5602" y="3431"/>
                </a:cubicBezTo>
                <a:cubicBezTo>
                  <a:pt x="5602" y="3132"/>
                  <a:pt x="5345" y="2875"/>
                  <a:pt x="5046" y="2875"/>
                </a:cubicBezTo>
                <a:close/>
                <a:moveTo>
                  <a:pt x="27438" y="2875"/>
                </a:moveTo>
                <a:cubicBezTo>
                  <a:pt x="27128" y="2875"/>
                  <a:pt x="26883" y="3132"/>
                  <a:pt x="26883" y="3431"/>
                </a:cubicBezTo>
                <a:cubicBezTo>
                  <a:pt x="26883" y="3741"/>
                  <a:pt x="27128" y="3987"/>
                  <a:pt x="27438" y="3987"/>
                </a:cubicBezTo>
                <a:cubicBezTo>
                  <a:pt x="27748" y="3987"/>
                  <a:pt x="27994" y="3741"/>
                  <a:pt x="27994" y="3431"/>
                </a:cubicBezTo>
                <a:cubicBezTo>
                  <a:pt x="27994" y="3132"/>
                  <a:pt x="27748" y="2875"/>
                  <a:pt x="27438" y="2875"/>
                </a:cubicBezTo>
                <a:close/>
                <a:moveTo>
                  <a:pt x="22960" y="0"/>
                </a:moveTo>
                <a:cubicBezTo>
                  <a:pt x="22650" y="0"/>
                  <a:pt x="22404" y="257"/>
                  <a:pt x="22404" y="556"/>
                </a:cubicBezTo>
                <a:cubicBezTo>
                  <a:pt x="22404" y="866"/>
                  <a:pt x="22650" y="1123"/>
                  <a:pt x="22960" y="1123"/>
                </a:cubicBezTo>
                <a:cubicBezTo>
                  <a:pt x="23270" y="1123"/>
                  <a:pt x="23516" y="866"/>
                  <a:pt x="23516" y="556"/>
                </a:cubicBezTo>
                <a:cubicBezTo>
                  <a:pt x="23516" y="257"/>
                  <a:pt x="23270" y="0"/>
                  <a:pt x="22960" y="0"/>
                </a:cubicBezTo>
                <a:close/>
                <a:moveTo>
                  <a:pt x="27438" y="1123"/>
                </a:moveTo>
                <a:cubicBezTo>
                  <a:pt x="27748" y="1123"/>
                  <a:pt x="27994" y="866"/>
                  <a:pt x="27994" y="556"/>
                </a:cubicBezTo>
                <a:cubicBezTo>
                  <a:pt x="27994" y="257"/>
                  <a:pt x="27748" y="0"/>
                  <a:pt x="27438" y="0"/>
                </a:cubicBezTo>
                <a:cubicBezTo>
                  <a:pt x="27128" y="0"/>
                  <a:pt x="26883" y="257"/>
                  <a:pt x="26883" y="556"/>
                </a:cubicBezTo>
                <a:cubicBezTo>
                  <a:pt x="26883" y="866"/>
                  <a:pt x="27128" y="1123"/>
                  <a:pt x="27438" y="1123"/>
                </a:cubicBezTo>
                <a:close/>
                <a:moveTo>
                  <a:pt x="18481" y="0"/>
                </a:moveTo>
                <a:cubicBezTo>
                  <a:pt x="18171" y="0"/>
                  <a:pt x="17926" y="257"/>
                  <a:pt x="17926" y="556"/>
                </a:cubicBezTo>
                <a:cubicBezTo>
                  <a:pt x="17926" y="866"/>
                  <a:pt x="18171" y="1123"/>
                  <a:pt x="18481" y="1123"/>
                </a:cubicBezTo>
                <a:cubicBezTo>
                  <a:pt x="18791" y="1123"/>
                  <a:pt x="19037" y="866"/>
                  <a:pt x="19037" y="556"/>
                </a:cubicBezTo>
                <a:cubicBezTo>
                  <a:pt x="19037" y="257"/>
                  <a:pt x="18791" y="0"/>
                  <a:pt x="18481" y="0"/>
                </a:cubicBezTo>
                <a:close/>
                <a:moveTo>
                  <a:pt x="18481" y="2875"/>
                </a:moveTo>
                <a:cubicBezTo>
                  <a:pt x="18171" y="2875"/>
                  <a:pt x="17926" y="3132"/>
                  <a:pt x="17926" y="3431"/>
                </a:cubicBezTo>
                <a:cubicBezTo>
                  <a:pt x="17926" y="3741"/>
                  <a:pt x="18171" y="3987"/>
                  <a:pt x="18481" y="3987"/>
                </a:cubicBezTo>
                <a:cubicBezTo>
                  <a:pt x="18791" y="3987"/>
                  <a:pt x="19037" y="3741"/>
                  <a:pt x="19037" y="3431"/>
                </a:cubicBezTo>
                <a:cubicBezTo>
                  <a:pt x="19037" y="3132"/>
                  <a:pt x="18791" y="2875"/>
                  <a:pt x="18481" y="2875"/>
                </a:cubicBezTo>
                <a:close/>
                <a:moveTo>
                  <a:pt x="14003" y="0"/>
                </a:moveTo>
                <a:cubicBezTo>
                  <a:pt x="13693" y="0"/>
                  <a:pt x="13447" y="257"/>
                  <a:pt x="13436" y="556"/>
                </a:cubicBezTo>
                <a:cubicBezTo>
                  <a:pt x="13447" y="866"/>
                  <a:pt x="13693" y="1123"/>
                  <a:pt x="14003" y="1123"/>
                </a:cubicBezTo>
                <a:cubicBezTo>
                  <a:pt x="14313" y="1123"/>
                  <a:pt x="14559" y="866"/>
                  <a:pt x="14559" y="556"/>
                </a:cubicBezTo>
                <a:cubicBezTo>
                  <a:pt x="14559" y="257"/>
                  <a:pt x="14313" y="0"/>
                  <a:pt x="14003" y="0"/>
                </a:cubicBezTo>
                <a:close/>
                <a:moveTo>
                  <a:pt x="22960" y="2875"/>
                </a:moveTo>
                <a:cubicBezTo>
                  <a:pt x="22650" y="2875"/>
                  <a:pt x="22404" y="3132"/>
                  <a:pt x="22404" y="3431"/>
                </a:cubicBezTo>
                <a:cubicBezTo>
                  <a:pt x="22404" y="3741"/>
                  <a:pt x="22650" y="3987"/>
                  <a:pt x="22960" y="3987"/>
                </a:cubicBezTo>
                <a:cubicBezTo>
                  <a:pt x="23270" y="3987"/>
                  <a:pt x="23516" y="3741"/>
                  <a:pt x="23516" y="3431"/>
                </a:cubicBezTo>
                <a:cubicBezTo>
                  <a:pt x="23516" y="3132"/>
                  <a:pt x="23270" y="2875"/>
                  <a:pt x="22960" y="28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77150" y="4541675"/>
            <a:ext cx="3339600" cy="3339600"/>
          </a:xfrm>
          <a:prstGeom prst="donut">
            <a:avLst>
              <a:gd name="adj" fmla="val 25225"/>
            </a:avLst>
          </a:prstGeom>
          <a:gradFill>
            <a:gsLst>
              <a:gs pos="0">
                <a:schemeClr val="dk2"/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32;p3"/>
          <p:cNvPicPr preferRelativeResize="0"/>
          <p:nvPr/>
        </p:nvPicPr>
        <p:blipFill rotWithShape="1">
          <a:blip r:embed="rId4">
            <a:alphaModFix amt="52999"/>
          </a:blip>
          <a:srcRect l="3689" r="24677"/>
          <a:stretch/>
        </p:blipFill>
        <p:spPr>
          <a:xfrm rot="5400000">
            <a:off x="349375" y="-118575"/>
            <a:ext cx="2945300" cy="231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5"/>
          <p:cNvGrpSpPr/>
          <p:nvPr/>
        </p:nvGrpSpPr>
        <p:grpSpPr>
          <a:xfrm>
            <a:off x="-2124287" y="-2356375"/>
            <a:ext cx="12991163" cy="9584450"/>
            <a:chOff x="-2124287" y="-2356375"/>
            <a:chExt cx="12991163" cy="9584450"/>
          </a:xfrm>
        </p:grpSpPr>
        <p:pic>
          <p:nvPicPr>
            <p:cNvPr id="46" name="Google Shape;46;p5"/>
            <p:cNvPicPr preferRelativeResize="0"/>
            <p:nvPr/>
          </p:nvPicPr>
          <p:blipFill rotWithShape="1">
            <a:blip r:embed="rId3">
              <a:alphaModFix amt="52999"/>
            </a:blip>
            <a:srcRect l="3689" r="24677"/>
            <a:stretch/>
          </p:blipFill>
          <p:spPr>
            <a:xfrm rot="-2700000">
              <a:off x="1873025" y="4170275"/>
              <a:ext cx="2945300" cy="2312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" name="Google Shape;47;p5"/>
            <p:cNvPicPr preferRelativeResize="0"/>
            <p:nvPr/>
          </p:nvPicPr>
          <p:blipFill rotWithShape="1">
            <a:blip r:embed="rId4">
              <a:alphaModFix amt="52999"/>
            </a:blip>
            <a:srcRect l="12618" r="20473"/>
            <a:stretch/>
          </p:blipFill>
          <p:spPr>
            <a:xfrm rot="10800000">
              <a:off x="5304348" y="-2356375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" name="Google Shape;48;p5"/>
            <p:cNvSpPr/>
            <p:nvPr/>
          </p:nvSpPr>
          <p:spPr>
            <a:xfrm>
              <a:off x="-1755237" y="1091986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-5400000">
              <a:off x="4360350" y="-4408354"/>
              <a:ext cx="423300" cy="9156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8621325" y="168147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4679302" y="4599675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8215702" y="374350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-2124287" y="3888475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4911849" y="2315162"/>
            <a:ext cx="28731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740236" y="2315162"/>
            <a:ext cx="28731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body" idx="3"/>
          </p:nvPr>
        </p:nvSpPr>
        <p:spPr>
          <a:xfrm>
            <a:off x="1587836" y="2623830"/>
            <a:ext cx="2873100" cy="15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4"/>
          </p:nvPr>
        </p:nvSpPr>
        <p:spPr>
          <a:xfrm>
            <a:off x="4759436" y="2623829"/>
            <a:ext cx="2873100" cy="15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2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 sz="12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9"/>
          <p:cNvGrpSpPr/>
          <p:nvPr/>
        </p:nvGrpSpPr>
        <p:grpSpPr>
          <a:xfrm>
            <a:off x="-2066687" y="-1075051"/>
            <a:ext cx="11961062" cy="8345227"/>
            <a:chOff x="-2066687" y="-1075051"/>
            <a:chExt cx="11961062" cy="8345227"/>
          </a:xfrm>
        </p:grpSpPr>
        <p:pic>
          <p:nvPicPr>
            <p:cNvPr id="97" name="Google Shape;97;p9"/>
            <p:cNvPicPr preferRelativeResize="0"/>
            <p:nvPr/>
          </p:nvPicPr>
          <p:blipFill rotWithShape="1">
            <a:blip r:embed="rId3">
              <a:alphaModFix amt="52999"/>
            </a:blip>
            <a:srcRect l="12618" r="20473"/>
            <a:stretch/>
          </p:blipFill>
          <p:spPr>
            <a:xfrm>
              <a:off x="-2066687" y="2593525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" name="Google Shape;98;p9"/>
            <p:cNvSpPr/>
            <p:nvPr/>
          </p:nvSpPr>
          <p:spPr>
            <a:xfrm rot="-5400000">
              <a:off x="4366500" y="353700"/>
              <a:ext cx="423300" cy="9156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-521425" y="-1075051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163275" y="168147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356600" y="200125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2" name="Google Shape;102;p9"/>
            <p:cNvPicPr preferRelativeResize="0"/>
            <p:nvPr/>
          </p:nvPicPr>
          <p:blipFill rotWithShape="1">
            <a:blip r:embed="rId4">
              <a:alphaModFix amt="52999"/>
            </a:blip>
            <a:srcRect l="3689" r="24677"/>
            <a:stretch/>
          </p:blipFill>
          <p:spPr>
            <a:xfrm rot="-5400000" flipH="1">
              <a:off x="7265324" y="1415350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1651000" y="1476542"/>
            <a:ext cx="54750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900">
                <a:solidFill>
                  <a:srgbClr val="21252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1651000" y="2347226"/>
            <a:ext cx="5475000" cy="145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rgbClr val="19191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1"/>
          <p:cNvGrpSpPr/>
          <p:nvPr/>
        </p:nvGrpSpPr>
        <p:grpSpPr>
          <a:xfrm>
            <a:off x="-1818012" y="-1984725"/>
            <a:ext cx="12447938" cy="8842450"/>
            <a:chOff x="-1818012" y="-1984725"/>
            <a:chExt cx="12447938" cy="8842450"/>
          </a:xfrm>
        </p:grpSpPr>
        <p:pic>
          <p:nvPicPr>
            <p:cNvPr id="117" name="Google Shape;117;p11"/>
            <p:cNvPicPr preferRelativeResize="0"/>
            <p:nvPr/>
          </p:nvPicPr>
          <p:blipFill rotWithShape="1">
            <a:blip r:embed="rId3">
              <a:alphaModFix amt="52999"/>
            </a:blip>
            <a:srcRect l="12618" r="20473"/>
            <a:stretch/>
          </p:blipFill>
          <p:spPr>
            <a:xfrm rot="10800000">
              <a:off x="5067398" y="-1984725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8" name="Google Shape;118;p11"/>
            <p:cNvPicPr preferRelativeResize="0"/>
            <p:nvPr/>
          </p:nvPicPr>
          <p:blipFill rotWithShape="1">
            <a:blip r:embed="rId4">
              <a:alphaModFix amt="52999"/>
            </a:blip>
            <a:srcRect l="3689" r="24677"/>
            <a:stretch/>
          </p:blipFill>
          <p:spPr>
            <a:xfrm rot="1094940">
              <a:off x="1228650" y="3638911"/>
              <a:ext cx="2945298" cy="23128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11"/>
            <p:cNvSpPr/>
            <p:nvPr/>
          </p:nvSpPr>
          <p:spPr>
            <a:xfrm>
              <a:off x="-1301451" y="522499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4360350" y="-4408354"/>
              <a:ext cx="423300" cy="9156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>
              <a:off x="8621325" y="168147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4679302" y="4599675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8215702" y="374350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-1818012" y="3518125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93750" y="1479600"/>
            <a:ext cx="6556500" cy="183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293750" y="3156625"/>
            <a:ext cx="6556500" cy="5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19191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13"/>
          <p:cNvGrpSpPr/>
          <p:nvPr/>
        </p:nvGrpSpPr>
        <p:grpSpPr>
          <a:xfrm>
            <a:off x="-2124287" y="-2255275"/>
            <a:ext cx="13178488" cy="9483350"/>
            <a:chOff x="-2124287" y="-2255275"/>
            <a:chExt cx="13178488" cy="9483350"/>
          </a:xfrm>
        </p:grpSpPr>
        <p:pic>
          <p:nvPicPr>
            <p:cNvPr id="131" name="Google Shape;131;p13"/>
            <p:cNvPicPr preferRelativeResize="0"/>
            <p:nvPr/>
          </p:nvPicPr>
          <p:blipFill rotWithShape="1">
            <a:blip r:embed="rId3">
              <a:alphaModFix amt="52999"/>
            </a:blip>
            <a:srcRect l="12618" r="20473"/>
            <a:stretch/>
          </p:blipFill>
          <p:spPr>
            <a:xfrm rot="10800000">
              <a:off x="5491673" y="-2255275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3"/>
            <p:cNvPicPr preferRelativeResize="0"/>
            <p:nvPr/>
          </p:nvPicPr>
          <p:blipFill rotWithShape="1">
            <a:blip r:embed="rId4">
              <a:alphaModFix amt="52999"/>
            </a:blip>
            <a:srcRect l="3689" r="24677"/>
            <a:stretch/>
          </p:blipFill>
          <p:spPr>
            <a:xfrm rot="-5400000">
              <a:off x="1930125" y="4079125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3" name="Google Shape;133;p13"/>
            <p:cNvSpPr/>
            <p:nvPr/>
          </p:nvSpPr>
          <p:spPr>
            <a:xfrm>
              <a:off x="-2020900" y="969836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4360350" y="-4408354"/>
              <a:ext cx="423300" cy="91563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8621325" y="168147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679302" y="4599675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8215702" y="374350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-2124287" y="3888475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3300">
                <a:solidFill>
                  <a:srgbClr val="19191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 hasCustomPrompt="1"/>
          </p:nvPr>
        </p:nvSpPr>
        <p:spPr>
          <a:xfrm>
            <a:off x="943175" y="156597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"/>
          </p:nvPr>
        </p:nvSpPr>
        <p:spPr>
          <a:xfrm>
            <a:off x="1905150" y="1428517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3"/>
          </p:nvPr>
        </p:nvSpPr>
        <p:spPr>
          <a:xfrm>
            <a:off x="1905150" y="1688731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4" hasCustomPrompt="1"/>
          </p:nvPr>
        </p:nvSpPr>
        <p:spPr>
          <a:xfrm>
            <a:off x="943175" y="2603054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5"/>
          </p:nvPr>
        </p:nvSpPr>
        <p:spPr>
          <a:xfrm>
            <a:off x="1905150" y="2465592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6"/>
          </p:nvPr>
        </p:nvSpPr>
        <p:spPr>
          <a:xfrm>
            <a:off x="1905150" y="2725806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7" hasCustomPrompt="1"/>
          </p:nvPr>
        </p:nvSpPr>
        <p:spPr>
          <a:xfrm>
            <a:off x="943175" y="364012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8"/>
          </p:nvPr>
        </p:nvSpPr>
        <p:spPr>
          <a:xfrm>
            <a:off x="1905150" y="3502667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9"/>
          </p:nvPr>
        </p:nvSpPr>
        <p:spPr>
          <a:xfrm>
            <a:off x="1905150" y="3762881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6850" y="156597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4"/>
          </p:nvPr>
        </p:nvSpPr>
        <p:spPr>
          <a:xfrm>
            <a:off x="5818825" y="1428525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5"/>
          </p:nvPr>
        </p:nvSpPr>
        <p:spPr>
          <a:xfrm>
            <a:off x="5818825" y="1688725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6" hasCustomPrompt="1"/>
          </p:nvPr>
        </p:nvSpPr>
        <p:spPr>
          <a:xfrm>
            <a:off x="4856850" y="2603054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17"/>
          </p:nvPr>
        </p:nvSpPr>
        <p:spPr>
          <a:xfrm>
            <a:off x="5818825" y="2465592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8"/>
          </p:nvPr>
        </p:nvSpPr>
        <p:spPr>
          <a:xfrm>
            <a:off x="5818825" y="2725800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9" hasCustomPrompt="1"/>
          </p:nvPr>
        </p:nvSpPr>
        <p:spPr>
          <a:xfrm>
            <a:off x="4856850" y="364012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20"/>
          </p:nvPr>
        </p:nvSpPr>
        <p:spPr>
          <a:xfrm>
            <a:off x="5818825" y="3502667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21"/>
          </p:nvPr>
        </p:nvSpPr>
        <p:spPr>
          <a:xfrm>
            <a:off x="5818825" y="3762875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7" name="Google Shape;207;p17"/>
          <p:cNvGrpSpPr/>
          <p:nvPr/>
        </p:nvGrpSpPr>
        <p:grpSpPr>
          <a:xfrm>
            <a:off x="-1886950" y="-2822042"/>
            <a:ext cx="12658229" cy="10472942"/>
            <a:chOff x="-1886950" y="-2822042"/>
            <a:chExt cx="12658229" cy="10472942"/>
          </a:xfrm>
        </p:grpSpPr>
        <p:pic>
          <p:nvPicPr>
            <p:cNvPr id="208" name="Google Shape;208;p17"/>
            <p:cNvPicPr preferRelativeResize="0"/>
            <p:nvPr/>
          </p:nvPicPr>
          <p:blipFill rotWithShape="1">
            <a:blip r:embed="rId3">
              <a:alphaModFix amt="52999"/>
            </a:blip>
            <a:srcRect l="12618" r="20473"/>
            <a:stretch/>
          </p:blipFill>
          <p:spPr>
            <a:xfrm rot="-4122676">
              <a:off x="4801466" y="-1719923"/>
              <a:ext cx="5562522" cy="4676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9" name="Google Shape;209;p17"/>
            <p:cNvSpPr/>
            <p:nvPr/>
          </p:nvSpPr>
          <p:spPr>
            <a:xfrm>
              <a:off x="6002325" y="197550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-1886950" y="-566614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 rot="5400000">
              <a:off x="3287600" y="3874921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-435076" y="339164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4776650" y="4311300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8722078" y="-28225"/>
              <a:ext cx="423300" cy="5171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15" name="Google Shape;215;p17"/>
            <p:cNvPicPr preferRelativeResize="0"/>
            <p:nvPr/>
          </p:nvPicPr>
          <p:blipFill rotWithShape="1">
            <a:blip r:embed="rId4">
              <a:alphaModFix amt="52999"/>
            </a:blip>
            <a:srcRect l="3689" r="24677"/>
            <a:stretch/>
          </p:blipFill>
          <p:spPr>
            <a:xfrm rot="-5400000" flipH="1">
              <a:off x="133387" y="3830450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p17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>
                <a:solidFill>
                  <a:srgbClr val="1919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1"/>
          </p:nvPr>
        </p:nvSpPr>
        <p:spPr>
          <a:xfrm>
            <a:off x="6011275" y="2664084"/>
            <a:ext cx="22488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subTitle" idx="2"/>
          </p:nvPr>
        </p:nvSpPr>
        <p:spPr>
          <a:xfrm>
            <a:off x="6011275" y="2952517"/>
            <a:ext cx="2248800" cy="9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3"/>
          </p:nvPr>
        </p:nvSpPr>
        <p:spPr>
          <a:xfrm>
            <a:off x="3523800" y="2664084"/>
            <a:ext cx="22488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subTitle" idx="4"/>
          </p:nvPr>
        </p:nvSpPr>
        <p:spPr>
          <a:xfrm>
            <a:off x="3523801" y="2952517"/>
            <a:ext cx="2248800" cy="9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5"/>
          </p:nvPr>
        </p:nvSpPr>
        <p:spPr>
          <a:xfrm>
            <a:off x="1036327" y="2664084"/>
            <a:ext cx="22488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subTitle" idx="6"/>
          </p:nvPr>
        </p:nvSpPr>
        <p:spPr>
          <a:xfrm>
            <a:off x="1036325" y="2952517"/>
            <a:ext cx="2248800" cy="9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_1_1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-52250"/>
            <a:ext cx="9144003" cy="519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" name="Google Shape;374;p27"/>
          <p:cNvGrpSpPr/>
          <p:nvPr/>
        </p:nvGrpSpPr>
        <p:grpSpPr>
          <a:xfrm>
            <a:off x="-843250" y="-1826201"/>
            <a:ext cx="12112687" cy="10026052"/>
            <a:chOff x="-843250" y="-1826201"/>
            <a:chExt cx="12112687" cy="10026052"/>
          </a:xfrm>
        </p:grpSpPr>
        <p:pic>
          <p:nvPicPr>
            <p:cNvPr id="375" name="Google Shape;375;p27"/>
            <p:cNvPicPr preferRelativeResize="0"/>
            <p:nvPr/>
          </p:nvPicPr>
          <p:blipFill rotWithShape="1">
            <a:blip r:embed="rId3">
              <a:alphaModFix amt="52999"/>
            </a:blip>
            <a:srcRect l="3689" r="24677"/>
            <a:stretch/>
          </p:blipFill>
          <p:spPr>
            <a:xfrm rot="-5400000" flipH="1">
              <a:off x="6682599" y="-88475"/>
              <a:ext cx="2945300" cy="2312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6" name="Google Shape;376;p27"/>
            <p:cNvSpPr/>
            <p:nvPr/>
          </p:nvSpPr>
          <p:spPr>
            <a:xfrm>
              <a:off x="423300" y="-1826201"/>
              <a:ext cx="2601521" cy="2370034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77" name="Google Shape;377;p27"/>
            <p:cNvPicPr preferRelativeResize="0"/>
            <p:nvPr/>
          </p:nvPicPr>
          <p:blipFill rotWithShape="1">
            <a:blip r:embed="rId4">
              <a:alphaModFix amt="52999"/>
            </a:blip>
            <a:srcRect l="12618" r="20473"/>
            <a:stretch/>
          </p:blipFill>
          <p:spPr>
            <a:xfrm>
              <a:off x="-843250" y="3523200"/>
              <a:ext cx="5562527" cy="46766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8" name="Google Shape;378;p27"/>
            <p:cNvSpPr/>
            <p:nvPr/>
          </p:nvSpPr>
          <p:spPr>
            <a:xfrm>
              <a:off x="8621325" y="830786"/>
              <a:ext cx="331026" cy="1780559"/>
            </a:xfrm>
            <a:custGeom>
              <a:avLst/>
              <a:gdLst/>
              <a:ahLst/>
              <a:cxnLst/>
              <a:rect l="l" t="t" r="r" b="b"/>
              <a:pathLst>
                <a:path w="4191" h="22543" extrusionOk="0">
                  <a:moveTo>
                    <a:pt x="3079" y="18427"/>
                  </a:moveTo>
                  <a:lnTo>
                    <a:pt x="2095" y="19400"/>
                  </a:lnTo>
                  <a:lnTo>
                    <a:pt x="1112" y="18427"/>
                  </a:lnTo>
                  <a:lnTo>
                    <a:pt x="0" y="19518"/>
                  </a:lnTo>
                  <a:lnTo>
                    <a:pt x="984" y="20490"/>
                  </a:lnTo>
                  <a:lnTo>
                    <a:pt x="0" y="21452"/>
                  </a:lnTo>
                  <a:lnTo>
                    <a:pt x="1112" y="22542"/>
                  </a:lnTo>
                  <a:lnTo>
                    <a:pt x="2095" y="21580"/>
                  </a:lnTo>
                  <a:lnTo>
                    <a:pt x="3079" y="22542"/>
                  </a:lnTo>
                  <a:lnTo>
                    <a:pt x="4190" y="21452"/>
                  </a:lnTo>
                  <a:lnTo>
                    <a:pt x="3207" y="20479"/>
                  </a:lnTo>
                  <a:lnTo>
                    <a:pt x="4190" y="19518"/>
                  </a:lnTo>
                  <a:close/>
                  <a:moveTo>
                    <a:pt x="3079" y="9214"/>
                  </a:moveTo>
                  <a:lnTo>
                    <a:pt x="2095" y="10176"/>
                  </a:lnTo>
                  <a:lnTo>
                    <a:pt x="1112" y="9214"/>
                  </a:lnTo>
                  <a:lnTo>
                    <a:pt x="0" y="10304"/>
                  </a:lnTo>
                  <a:lnTo>
                    <a:pt x="984" y="11266"/>
                  </a:lnTo>
                  <a:lnTo>
                    <a:pt x="0" y="12239"/>
                  </a:lnTo>
                  <a:lnTo>
                    <a:pt x="1112" y="13329"/>
                  </a:lnTo>
                  <a:lnTo>
                    <a:pt x="2095" y="12356"/>
                  </a:lnTo>
                  <a:lnTo>
                    <a:pt x="3079" y="13329"/>
                  </a:lnTo>
                  <a:lnTo>
                    <a:pt x="4190" y="12239"/>
                  </a:lnTo>
                  <a:lnTo>
                    <a:pt x="3207" y="11266"/>
                  </a:lnTo>
                  <a:lnTo>
                    <a:pt x="4190" y="10304"/>
                  </a:lnTo>
                  <a:close/>
                  <a:moveTo>
                    <a:pt x="4190" y="1080"/>
                  </a:moveTo>
                  <a:lnTo>
                    <a:pt x="3079" y="0"/>
                  </a:lnTo>
                  <a:lnTo>
                    <a:pt x="2095" y="962"/>
                  </a:lnTo>
                  <a:lnTo>
                    <a:pt x="1112" y="0"/>
                  </a:lnTo>
                  <a:lnTo>
                    <a:pt x="0" y="1080"/>
                  </a:lnTo>
                  <a:lnTo>
                    <a:pt x="984" y="2052"/>
                  </a:lnTo>
                  <a:lnTo>
                    <a:pt x="0" y="3025"/>
                  </a:lnTo>
                  <a:lnTo>
                    <a:pt x="1112" y="4115"/>
                  </a:lnTo>
                  <a:lnTo>
                    <a:pt x="2095" y="3143"/>
                  </a:lnTo>
                  <a:lnTo>
                    <a:pt x="3079" y="4115"/>
                  </a:lnTo>
                  <a:lnTo>
                    <a:pt x="4190" y="3025"/>
                  </a:lnTo>
                  <a:lnTo>
                    <a:pt x="3207" y="205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7929838" y="3940525"/>
              <a:ext cx="3339600" cy="3339600"/>
            </a:xfrm>
            <a:prstGeom prst="donut">
              <a:avLst>
                <a:gd name="adj" fmla="val 25225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0" y="-28225"/>
              <a:ext cx="423300" cy="51717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6002325" y="197550"/>
              <a:ext cx="2430806" cy="346278"/>
            </a:xfrm>
            <a:custGeom>
              <a:avLst/>
              <a:gdLst/>
              <a:ahLst/>
              <a:cxnLst/>
              <a:rect l="l" t="t" r="r" b="b"/>
              <a:pathLst>
                <a:path w="27995" h="3988" extrusionOk="0">
                  <a:moveTo>
                    <a:pt x="5046" y="0"/>
                  </a:moveTo>
                  <a:cubicBezTo>
                    <a:pt x="4736" y="0"/>
                    <a:pt x="4479" y="257"/>
                    <a:pt x="4479" y="556"/>
                  </a:cubicBezTo>
                  <a:cubicBezTo>
                    <a:pt x="4479" y="866"/>
                    <a:pt x="4736" y="1123"/>
                    <a:pt x="5046" y="1123"/>
                  </a:cubicBezTo>
                  <a:cubicBezTo>
                    <a:pt x="5356" y="1123"/>
                    <a:pt x="5602" y="866"/>
                    <a:pt x="5602" y="556"/>
                  </a:cubicBezTo>
                  <a:cubicBezTo>
                    <a:pt x="5602" y="257"/>
                    <a:pt x="5345" y="0"/>
                    <a:pt x="5046" y="0"/>
                  </a:cubicBezTo>
                  <a:close/>
                  <a:moveTo>
                    <a:pt x="9524" y="0"/>
                  </a:moveTo>
                  <a:cubicBezTo>
                    <a:pt x="9214" y="0"/>
                    <a:pt x="8969" y="257"/>
                    <a:pt x="8958" y="556"/>
                  </a:cubicBezTo>
                  <a:cubicBezTo>
                    <a:pt x="8958" y="866"/>
                    <a:pt x="9214" y="1123"/>
                    <a:pt x="9524" y="1123"/>
                  </a:cubicBezTo>
                  <a:cubicBezTo>
                    <a:pt x="9834" y="1123"/>
                    <a:pt x="10080" y="866"/>
                    <a:pt x="10080" y="556"/>
                  </a:cubicBezTo>
                  <a:cubicBezTo>
                    <a:pt x="10080" y="246"/>
                    <a:pt x="9824" y="0"/>
                    <a:pt x="9514" y="0"/>
                  </a:cubicBezTo>
                  <a:close/>
                  <a:moveTo>
                    <a:pt x="14003" y="2875"/>
                  </a:moveTo>
                  <a:cubicBezTo>
                    <a:pt x="13693" y="2875"/>
                    <a:pt x="13447" y="3132"/>
                    <a:pt x="13436" y="3431"/>
                  </a:cubicBezTo>
                  <a:cubicBezTo>
                    <a:pt x="13447" y="3741"/>
                    <a:pt x="13693" y="3987"/>
                    <a:pt x="14003" y="3987"/>
                  </a:cubicBezTo>
                  <a:cubicBezTo>
                    <a:pt x="14313" y="3987"/>
                    <a:pt x="14559" y="3741"/>
                    <a:pt x="14559" y="3431"/>
                  </a:cubicBezTo>
                  <a:cubicBezTo>
                    <a:pt x="14559" y="3132"/>
                    <a:pt x="14313" y="2875"/>
                    <a:pt x="14003" y="2875"/>
                  </a:cubicBezTo>
                  <a:close/>
                  <a:moveTo>
                    <a:pt x="9524" y="2875"/>
                  </a:moveTo>
                  <a:cubicBezTo>
                    <a:pt x="9214" y="2875"/>
                    <a:pt x="8958" y="3132"/>
                    <a:pt x="8958" y="3431"/>
                  </a:cubicBezTo>
                  <a:cubicBezTo>
                    <a:pt x="8969" y="3741"/>
                    <a:pt x="9214" y="3987"/>
                    <a:pt x="9524" y="3987"/>
                  </a:cubicBezTo>
                  <a:cubicBezTo>
                    <a:pt x="9834" y="3987"/>
                    <a:pt x="10080" y="3741"/>
                    <a:pt x="10080" y="3431"/>
                  </a:cubicBezTo>
                  <a:cubicBezTo>
                    <a:pt x="10080" y="3121"/>
                    <a:pt x="9824" y="2875"/>
                    <a:pt x="9514" y="2875"/>
                  </a:cubicBezTo>
                  <a:close/>
                  <a:moveTo>
                    <a:pt x="567" y="2875"/>
                  </a:moveTo>
                  <a:cubicBezTo>
                    <a:pt x="257" y="2875"/>
                    <a:pt x="1" y="3132"/>
                    <a:pt x="1" y="3431"/>
                  </a:cubicBezTo>
                  <a:cubicBezTo>
                    <a:pt x="1" y="3741"/>
                    <a:pt x="257" y="3987"/>
                    <a:pt x="567" y="3987"/>
                  </a:cubicBezTo>
                  <a:cubicBezTo>
                    <a:pt x="867" y="3987"/>
                    <a:pt x="1123" y="3741"/>
                    <a:pt x="1123" y="3431"/>
                  </a:cubicBezTo>
                  <a:cubicBezTo>
                    <a:pt x="1123" y="3132"/>
                    <a:pt x="867" y="2875"/>
                    <a:pt x="567" y="2875"/>
                  </a:cubicBezTo>
                  <a:close/>
                  <a:moveTo>
                    <a:pt x="567" y="0"/>
                  </a:moveTo>
                  <a:cubicBezTo>
                    <a:pt x="257" y="0"/>
                    <a:pt x="1" y="257"/>
                    <a:pt x="1" y="556"/>
                  </a:cubicBezTo>
                  <a:cubicBezTo>
                    <a:pt x="1" y="866"/>
                    <a:pt x="257" y="1123"/>
                    <a:pt x="567" y="1123"/>
                  </a:cubicBezTo>
                  <a:cubicBezTo>
                    <a:pt x="867" y="1123"/>
                    <a:pt x="1123" y="866"/>
                    <a:pt x="1123" y="556"/>
                  </a:cubicBezTo>
                  <a:cubicBezTo>
                    <a:pt x="1123" y="257"/>
                    <a:pt x="867" y="0"/>
                    <a:pt x="567" y="0"/>
                  </a:cubicBezTo>
                  <a:close/>
                  <a:moveTo>
                    <a:pt x="5046" y="2875"/>
                  </a:moveTo>
                  <a:cubicBezTo>
                    <a:pt x="4736" y="2875"/>
                    <a:pt x="4479" y="3132"/>
                    <a:pt x="4479" y="3431"/>
                  </a:cubicBezTo>
                  <a:cubicBezTo>
                    <a:pt x="4479" y="3741"/>
                    <a:pt x="4736" y="3987"/>
                    <a:pt x="5046" y="3987"/>
                  </a:cubicBezTo>
                  <a:cubicBezTo>
                    <a:pt x="5345" y="3987"/>
                    <a:pt x="5602" y="3741"/>
                    <a:pt x="5602" y="3431"/>
                  </a:cubicBezTo>
                  <a:cubicBezTo>
                    <a:pt x="5602" y="3132"/>
                    <a:pt x="5345" y="2875"/>
                    <a:pt x="5046" y="2875"/>
                  </a:cubicBezTo>
                  <a:close/>
                  <a:moveTo>
                    <a:pt x="27438" y="2875"/>
                  </a:moveTo>
                  <a:cubicBezTo>
                    <a:pt x="27128" y="2875"/>
                    <a:pt x="26883" y="3132"/>
                    <a:pt x="26883" y="3431"/>
                  </a:cubicBezTo>
                  <a:cubicBezTo>
                    <a:pt x="26883" y="3741"/>
                    <a:pt x="27128" y="3987"/>
                    <a:pt x="27438" y="3987"/>
                  </a:cubicBezTo>
                  <a:cubicBezTo>
                    <a:pt x="27748" y="3987"/>
                    <a:pt x="27994" y="3741"/>
                    <a:pt x="27994" y="3431"/>
                  </a:cubicBezTo>
                  <a:cubicBezTo>
                    <a:pt x="27994" y="3132"/>
                    <a:pt x="27748" y="2875"/>
                    <a:pt x="27438" y="2875"/>
                  </a:cubicBezTo>
                  <a:close/>
                  <a:moveTo>
                    <a:pt x="22960" y="0"/>
                  </a:moveTo>
                  <a:cubicBezTo>
                    <a:pt x="22650" y="0"/>
                    <a:pt x="22404" y="257"/>
                    <a:pt x="22404" y="556"/>
                  </a:cubicBezTo>
                  <a:cubicBezTo>
                    <a:pt x="22404" y="866"/>
                    <a:pt x="22650" y="1123"/>
                    <a:pt x="22960" y="1123"/>
                  </a:cubicBezTo>
                  <a:cubicBezTo>
                    <a:pt x="23270" y="1123"/>
                    <a:pt x="23516" y="866"/>
                    <a:pt x="23516" y="556"/>
                  </a:cubicBezTo>
                  <a:cubicBezTo>
                    <a:pt x="23516" y="257"/>
                    <a:pt x="23270" y="0"/>
                    <a:pt x="22960" y="0"/>
                  </a:cubicBezTo>
                  <a:close/>
                  <a:moveTo>
                    <a:pt x="27438" y="1123"/>
                  </a:moveTo>
                  <a:cubicBezTo>
                    <a:pt x="27748" y="1123"/>
                    <a:pt x="27994" y="866"/>
                    <a:pt x="27994" y="556"/>
                  </a:cubicBezTo>
                  <a:cubicBezTo>
                    <a:pt x="27994" y="257"/>
                    <a:pt x="27748" y="0"/>
                    <a:pt x="27438" y="0"/>
                  </a:cubicBezTo>
                  <a:cubicBezTo>
                    <a:pt x="27128" y="0"/>
                    <a:pt x="26883" y="257"/>
                    <a:pt x="26883" y="556"/>
                  </a:cubicBezTo>
                  <a:cubicBezTo>
                    <a:pt x="26883" y="866"/>
                    <a:pt x="27128" y="1123"/>
                    <a:pt x="27438" y="1123"/>
                  </a:cubicBezTo>
                  <a:close/>
                  <a:moveTo>
                    <a:pt x="18481" y="0"/>
                  </a:moveTo>
                  <a:cubicBezTo>
                    <a:pt x="18171" y="0"/>
                    <a:pt x="17926" y="257"/>
                    <a:pt x="17926" y="556"/>
                  </a:cubicBezTo>
                  <a:cubicBezTo>
                    <a:pt x="17926" y="866"/>
                    <a:pt x="18171" y="1123"/>
                    <a:pt x="18481" y="1123"/>
                  </a:cubicBezTo>
                  <a:cubicBezTo>
                    <a:pt x="18791" y="1123"/>
                    <a:pt x="19037" y="866"/>
                    <a:pt x="19037" y="556"/>
                  </a:cubicBezTo>
                  <a:cubicBezTo>
                    <a:pt x="19037" y="257"/>
                    <a:pt x="18791" y="0"/>
                    <a:pt x="18481" y="0"/>
                  </a:cubicBezTo>
                  <a:close/>
                  <a:moveTo>
                    <a:pt x="18481" y="2875"/>
                  </a:moveTo>
                  <a:cubicBezTo>
                    <a:pt x="18171" y="2875"/>
                    <a:pt x="17926" y="3132"/>
                    <a:pt x="17926" y="3431"/>
                  </a:cubicBezTo>
                  <a:cubicBezTo>
                    <a:pt x="17926" y="3741"/>
                    <a:pt x="18171" y="3987"/>
                    <a:pt x="18481" y="3987"/>
                  </a:cubicBezTo>
                  <a:cubicBezTo>
                    <a:pt x="18791" y="3987"/>
                    <a:pt x="19037" y="3741"/>
                    <a:pt x="19037" y="3431"/>
                  </a:cubicBezTo>
                  <a:cubicBezTo>
                    <a:pt x="19037" y="3132"/>
                    <a:pt x="18791" y="2875"/>
                    <a:pt x="18481" y="2875"/>
                  </a:cubicBezTo>
                  <a:close/>
                  <a:moveTo>
                    <a:pt x="14003" y="0"/>
                  </a:moveTo>
                  <a:cubicBezTo>
                    <a:pt x="13693" y="0"/>
                    <a:pt x="13447" y="257"/>
                    <a:pt x="13436" y="556"/>
                  </a:cubicBezTo>
                  <a:cubicBezTo>
                    <a:pt x="13447" y="866"/>
                    <a:pt x="13693" y="1123"/>
                    <a:pt x="14003" y="1123"/>
                  </a:cubicBezTo>
                  <a:cubicBezTo>
                    <a:pt x="14313" y="1123"/>
                    <a:pt x="14559" y="866"/>
                    <a:pt x="14559" y="556"/>
                  </a:cubicBezTo>
                  <a:cubicBezTo>
                    <a:pt x="14559" y="257"/>
                    <a:pt x="14313" y="0"/>
                    <a:pt x="14003" y="0"/>
                  </a:cubicBezTo>
                  <a:close/>
                  <a:moveTo>
                    <a:pt x="22960" y="2875"/>
                  </a:moveTo>
                  <a:cubicBezTo>
                    <a:pt x="22650" y="2875"/>
                    <a:pt x="22404" y="3132"/>
                    <a:pt x="22404" y="3431"/>
                  </a:cubicBezTo>
                  <a:cubicBezTo>
                    <a:pt x="22404" y="3741"/>
                    <a:pt x="22650" y="3987"/>
                    <a:pt x="22960" y="3987"/>
                  </a:cubicBezTo>
                  <a:cubicBezTo>
                    <a:pt x="23270" y="3987"/>
                    <a:pt x="23516" y="3741"/>
                    <a:pt x="23516" y="3431"/>
                  </a:cubicBezTo>
                  <a:cubicBezTo>
                    <a:pt x="23516" y="3132"/>
                    <a:pt x="23270" y="2875"/>
                    <a:pt x="22960" y="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" name="Google Shape;382;p27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>
                <a:solidFill>
                  <a:srgbClr val="19191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575" y="1152475"/>
            <a:ext cx="7714800" cy="34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7" r:id="rId5"/>
    <p:sldLayoutId id="2147483658" r:id="rId6"/>
    <p:sldLayoutId id="2147483659" r:id="rId7"/>
    <p:sldLayoutId id="2147483663" r:id="rId8"/>
    <p:sldLayoutId id="2147483673" r:id="rId9"/>
    <p:sldLayoutId id="2147483679" r:id="rId10"/>
    <p:sldLayoutId id="214748368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9"/>
          <p:cNvSpPr txBox="1">
            <a:spLocks noGrp="1"/>
          </p:cNvSpPr>
          <p:nvPr>
            <p:ph type="title"/>
          </p:nvPr>
        </p:nvSpPr>
        <p:spPr>
          <a:xfrm>
            <a:off x="1154957" y="620486"/>
            <a:ext cx="6556500" cy="7396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Introduction</a:t>
            </a:r>
            <a:endParaRPr sz="6000" dirty="0"/>
          </a:p>
        </p:txBody>
      </p:sp>
      <p:sp>
        <p:nvSpPr>
          <p:cNvPr id="746" name="Google Shape;746;p49"/>
          <p:cNvSpPr txBox="1">
            <a:spLocks noGrp="1"/>
          </p:cNvSpPr>
          <p:nvPr>
            <p:ph type="subTitle" idx="1"/>
          </p:nvPr>
        </p:nvSpPr>
        <p:spPr>
          <a:xfrm>
            <a:off x="6029035" y="3565201"/>
            <a:ext cx="2110757" cy="5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 Science Team</a:t>
            </a:r>
            <a:endParaRPr dirty="0"/>
          </a:p>
        </p:txBody>
      </p:sp>
      <p:sp>
        <p:nvSpPr>
          <p:cNvPr id="2" name="Google Shape;746;p49">
            <a:extLst>
              <a:ext uri="{FF2B5EF4-FFF2-40B4-BE49-F238E27FC236}">
                <a16:creationId xmlns:a16="http://schemas.microsoft.com/office/drawing/2014/main" id="{97E6C23B-4B92-0FBE-604D-89E0A1CABEF0}"/>
              </a:ext>
            </a:extLst>
          </p:cNvPr>
          <p:cNvSpPr txBox="1">
            <a:spLocks/>
          </p:cNvSpPr>
          <p:nvPr/>
        </p:nvSpPr>
        <p:spPr>
          <a:xfrm>
            <a:off x="930728" y="1618468"/>
            <a:ext cx="2110757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800" b="0" i="0" u="none" strike="noStrike" cap="none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Company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EE22AB-C169-421F-5DB9-7E3E69B6D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344" y="2192733"/>
            <a:ext cx="3658281" cy="20376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D1DB02-786B-3918-6B4C-1EB1F206E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437" y="1578299"/>
            <a:ext cx="3494974" cy="194673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3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191919"/>
                </a:solidFill>
              </a:rPr>
              <a:t>Business Recommendation</a:t>
            </a:r>
            <a:endParaRPr dirty="0">
              <a:solidFill>
                <a:srgbClr val="191919"/>
              </a:solidFill>
            </a:endParaRPr>
          </a:p>
        </p:txBody>
      </p:sp>
      <p:sp>
        <p:nvSpPr>
          <p:cNvPr id="793" name="Google Shape;793;p53"/>
          <p:cNvSpPr txBox="1">
            <a:spLocks noGrp="1"/>
          </p:cNvSpPr>
          <p:nvPr>
            <p:ph type="subTitle" idx="2"/>
          </p:nvPr>
        </p:nvSpPr>
        <p:spPr>
          <a:xfrm>
            <a:off x="1740236" y="2315162"/>
            <a:ext cx="28731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Operational</a:t>
            </a:r>
            <a:endParaRPr dirty="0"/>
          </a:p>
        </p:txBody>
      </p:sp>
      <p:sp>
        <p:nvSpPr>
          <p:cNvPr id="794" name="Google Shape;794;p53"/>
          <p:cNvSpPr txBox="1">
            <a:spLocks noGrp="1"/>
          </p:cNvSpPr>
          <p:nvPr>
            <p:ph type="subTitle" idx="1"/>
          </p:nvPr>
        </p:nvSpPr>
        <p:spPr>
          <a:xfrm>
            <a:off x="4911849" y="2315162"/>
            <a:ext cx="28731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Marketing</a:t>
            </a:r>
            <a:endParaRPr dirty="0"/>
          </a:p>
        </p:txBody>
      </p:sp>
      <p:sp>
        <p:nvSpPr>
          <p:cNvPr id="796" name="Google Shape;796;p53"/>
          <p:cNvSpPr txBox="1">
            <a:spLocks noGrp="1"/>
          </p:cNvSpPr>
          <p:nvPr>
            <p:ph type="body" idx="3"/>
          </p:nvPr>
        </p:nvSpPr>
        <p:spPr>
          <a:xfrm>
            <a:off x="714576" y="2623830"/>
            <a:ext cx="3010758" cy="15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" lvl="0" indent="-18034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Menyediakan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/</a:t>
            </a:r>
            <a:r>
              <a:rPr lang="en-US" dirty="0" err="1"/>
              <a:t>tahapan</a:t>
            </a:r>
            <a:r>
              <a:rPr lang="en-US" dirty="0"/>
              <a:t> untuk </a:t>
            </a:r>
            <a:r>
              <a:rPr lang="en-US" dirty="0" err="1"/>
              <a:t>mempercepat</a:t>
            </a:r>
            <a:r>
              <a:rPr lang="en-US" dirty="0"/>
              <a:t> proses approval dan </a:t>
            </a:r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ketepatan</a:t>
            </a:r>
            <a:r>
              <a:rPr lang="en-US" dirty="0"/>
              <a:t> dalam </a:t>
            </a:r>
            <a:r>
              <a:rPr lang="en-US" dirty="0" err="1"/>
              <a:t>pemberian</a:t>
            </a:r>
            <a:r>
              <a:rPr lang="en-US" dirty="0"/>
              <a:t> status </a:t>
            </a:r>
            <a:r>
              <a:rPr lang="en-US" dirty="0" err="1"/>
              <a:t>pinjaman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nasabah</a:t>
            </a:r>
            <a:endParaRPr dirty="0"/>
          </a:p>
        </p:txBody>
      </p:sp>
      <p:sp>
        <p:nvSpPr>
          <p:cNvPr id="797" name="Google Shape;797;p53"/>
          <p:cNvSpPr/>
          <p:nvPr/>
        </p:nvSpPr>
        <p:spPr>
          <a:xfrm>
            <a:off x="1775306" y="1346415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53"/>
          <p:cNvSpPr/>
          <p:nvPr/>
        </p:nvSpPr>
        <p:spPr>
          <a:xfrm>
            <a:off x="4946906" y="1346415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53"/>
          <p:cNvGrpSpPr/>
          <p:nvPr/>
        </p:nvGrpSpPr>
        <p:grpSpPr>
          <a:xfrm>
            <a:off x="1998856" y="1531241"/>
            <a:ext cx="423283" cy="423283"/>
            <a:chOff x="1492675" y="4992125"/>
            <a:chExt cx="481825" cy="481825"/>
          </a:xfrm>
        </p:grpSpPr>
        <p:sp>
          <p:nvSpPr>
            <p:cNvPr id="800" name="Google Shape;800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1" name="Google Shape;801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" name="Google Shape;799;p53">
            <a:extLst>
              <a:ext uri="{FF2B5EF4-FFF2-40B4-BE49-F238E27FC236}">
                <a16:creationId xmlns:a16="http://schemas.microsoft.com/office/drawing/2014/main" id="{D7ACB9EB-5A43-0CD8-F8E4-58AE9CF1E40A}"/>
              </a:ext>
            </a:extLst>
          </p:cNvPr>
          <p:cNvGrpSpPr/>
          <p:nvPr/>
        </p:nvGrpSpPr>
        <p:grpSpPr>
          <a:xfrm>
            <a:off x="5170453" y="1534437"/>
            <a:ext cx="423283" cy="423283"/>
            <a:chOff x="1492675" y="4992125"/>
            <a:chExt cx="481825" cy="481825"/>
          </a:xfrm>
        </p:grpSpPr>
        <p:sp>
          <p:nvSpPr>
            <p:cNvPr id="3" name="Google Shape;800;p53">
              <a:extLst>
                <a:ext uri="{FF2B5EF4-FFF2-40B4-BE49-F238E27FC236}">
                  <a16:creationId xmlns:a16="http://schemas.microsoft.com/office/drawing/2014/main" id="{01BE59BF-C7CB-A14E-B64B-BB412A80DE25}"/>
                </a:ext>
              </a:extLst>
            </p:cNvPr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" name="Google Shape;801;p53">
              <a:extLst>
                <a:ext uri="{FF2B5EF4-FFF2-40B4-BE49-F238E27FC236}">
                  <a16:creationId xmlns:a16="http://schemas.microsoft.com/office/drawing/2014/main" id="{FFC6AE05-0E83-646C-D787-D9DEBA33E749}"/>
                </a:ext>
              </a:extLst>
            </p:cNvPr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803907B-5C83-9F82-A463-D52A6FE3FF63}"/>
              </a:ext>
            </a:extLst>
          </p:cNvPr>
          <p:cNvSpPr/>
          <p:nvPr/>
        </p:nvSpPr>
        <p:spPr>
          <a:xfrm>
            <a:off x="3985094" y="2700962"/>
            <a:ext cx="2517306" cy="1162637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Penawaran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special </a:t>
            </a:r>
            <a:r>
              <a:rPr lang="en-US" sz="11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kepada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sz="110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debitur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:</a:t>
            </a:r>
          </a:p>
          <a:p>
            <a:r>
              <a:rPr lang="en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✅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Laborer</a:t>
            </a:r>
          </a:p>
          <a:p>
            <a:r>
              <a:rPr lang="en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✅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Sales staff</a:t>
            </a:r>
          </a:p>
          <a:p>
            <a:r>
              <a:rPr lang="en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✅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Core staff</a:t>
            </a:r>
          </a:p>
          <a:p>
            <a:r>
              <a:rPr lang="en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✅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Manager</a:t>
            </a:r>
          </a:p>
          <a:p>
            <a:r>
              <a:rPr lang="en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✅</a:t>
            </a:r>
            <a:r>
              <a:rPr lang="en-US" sz="11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Driver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4430847-1ED3-C43E-5DEE-9867FB8CF187}"/>
              </a:ext>
            </a:extLst>
          </p:cNvPr>
          <p:cNvSpPr/>
          <p:nvPr/>
        </p:nvSpPr>
        <p:spPr>
          <a:xfrm>
            <a:off x="6536268" y="2451005"/>
            <a:ext cx="1926975" cy="1911702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FC3BB5-FAB1-6BCE-A9DB-3E5A7F8DA708}"/>
              </a:ext>
            </a:extLst>
          </p:cNvPr>
          <p:cNvSpPr/>
          <p:nvPr/>
        </p:nvSpPr>
        <p:spPr>
          <a:xfrm>
            <a:off x="6857999" y="2315162"/>
            <a:ext cx="1286933" cy="504238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2">
                <a:lumMod val="25000"/>
              </a:schemeClr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 - Wed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177C34-CD24-0502-BF29-67CF1C38EED5}"/>
              </a:ext>
            </a:extLst>
          </p:cNvPr>
          <p:cNvSpPr txBox="1"/>
          <p:nvPr/>
        </p:nvSpPr>
        <p:spPr>
          <a:xfrm>
            <a:off x="6533001" y="3012123"/>
            <a:ext cx="19269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</a:rPr>
              <a:t>Gratis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biaya</a:t>
            </a:r>
            <a:r>
              <a:rPr lang="en-US" sz="1800" dirty="0">
                <a:solidFill>
                  <a:schemeClr val="bg1"/>
                </a:solidFill>
              </a:rPr>
              <a:t> admin + voucher </a:t>
            </a:r>
            <a:r>
              <a:rPr lang="en-US" sz="1800" b="1" dirty="0">
                <a:solidFill>
                  <a:schemeClr val="bg1"/>
                </a:solidFill>
              </a:rPr>
              <a:t>100.000</a:t>
            </a:r>
          </a:p>
        </p:txBody>
      </p:sp>
      <p:sp>
        <p:nvSpPr>
          <p:cNvPr id="16" name="Google Shape;793;p53">
            <a:extLst>
              <a:ext uri="{FF2B5EF4-FFF2-40B4-BE49-F238E27FC236}">
                <a16:creationId xmlns:a16="http://schemas.microsoft.com/office/drawing/2014/main" id="{99FD5076-7066-3553-F8AA-BF9B0C78E7EF}"/>
              </a:ext>
            </a:extLst>
          </p:cNvPr>
          <p:cNvSpPr txBox="1">
            <a:spLocks/>
          </p:cNvSpPr>
          <p:nvPr/>
        </p:nvSpPr>
        <p:spPr>
          <a:xfrm>
            <a:off x="1729600" y="2315162"/>
            <a:ext cx="28731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9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/>
              <a:t>Operational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45"/>
          <p:cNvSpPr txBox="1">
            <a:spLocks noGrp="1"/>
          </p:cNvSpPr>
          <p:nvPr>
            <p:ph type="title"/>
          </p:nvPr>
        </p:nvSpPr>
        <p:spPr>
          <a:xfrm>
            <a:off x="714575" y="53970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599" name="Google Shape;599;p45"/>
          <p:cNvSpPr txBox="1">
            <a:spLocks noGrp="1"/>
          </p:cNvSpPr>
          <p:nvPr>
            <p:ph type="subTitle" idx="3"/>
          </p:nvPr>
        </p:nvSpPr>
        <p:spPr>
          <a:xfrm>
            <a:off x="5919874" y="1651716"/>
            <a:ext cx="22488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Gagal Bayar</a:t>
            </a:r>
            <a:endParaRPr dirty="0"/>
          </a:p>
        </p:txBody>
      </p:sp>
      <p:sp>
        <p:nvSpPr>
          <p:cNvPr id="601" name="Google Shape;601;p45"/>
          <p:cNvSpPr txBox="1">
            <a:spLocks noGrp="1"/>
          </p:cNvSpPr>
          <p:nvPr>
            <p:ph type="subTitle" idx="5"/>
          </p:nvPr>
        </p:nvSpPr>
        <p:spPr>
          <a:xfrm>
            <a:off x="1036327" y="1651716"/>
            <a:ext cx="22488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Approval Time</a:t>
            </a:r>
            <a:endParaRPr dirty="0"/>
          </a:p>
        </p:txBody>
      </p:sp>
      <p:sp>
        <p:nvSpPr>
          <p:cNvPr id="603" name="Google Shape;603;p45"/>
          <p:cNvSpPr/>
          <p:nvPr/>
        </p:nvSpPr>
        <p:spPr>
          <a:xfrm>
            <a:off x="1036333" y="724381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5"/>
          <p:cNvSpPr/>
          <p:nvPr/>
        </p:nvSpPr>
        <p:spPr>
          <a:xfrm>
            <a:off x="5919882" y="724381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96;p45">
            <a:extLst>
              <a:ext uri="{FF2B5EF4-FFF2-40B4-BE49-F238E27FC236}">
                <a16:creationId xmlns:a16="http://schemas.microsoft.com/office/drawing/2014/main" id="{01F2C657-96E7-C67F-9BF3-AF4DF93AA777}"/>
              </a:ext>
            </a:extLst>
          </p:cNvPr>
          <p:cNvSpPr txBox="1">
            <a:spLocks/>
          </p:cNvSpPr>
          <p:nvPr/>
        </p:nvSpPr>
        <p:spPr>
          <a:xfrm>
            <a:off x="1246435" y="765832"/>
            <a:ext cx="499157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rgbClr val="191919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3600" b="1" dirty="0"/>
              <a:t>1</a:t>
            </a:r>
            <a:endParaRPr lang="en-US" b="1" dirty="0"/>
          </a:p>
        </p:txBody>
      </p:sp>
      <p:sp>
        <p:nvSpPr>
          <p:cNvPr id="3" name="Google Shape;596;p45">
            <a:extLst>
              <a:ext uri="{FF2B5EF4-FFF2-40B4-BE49-F238E27FC236}">
                <a16:creationId xmlns:a16="http://schemas.microsoft.com/office/drawing/2014/main" id="{37644D3D-8D44-3C44-20B9-735FFD7A4A23}"/>
              </a:ext>
            </a:extLst>
          </p:cNvPr>
          <p:cNvSpPr txBox="1">
            <a:spLocks/>
          </p:cNvSpPr>
          <p:nvPr/>
        </p:nvSpPr>
        <p:spPr>
          <a:xfrm>
            <a:off x="6129984" y="741340"/>
            <a:ext cx="499157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rgbClr val="191919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Space Grotesk Medium"/>
              <a:buNone/>
              <a:defRPr sz="33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en-US" sz="3600" b="1" dirty="0"/>
              <a:t>2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00DCF8-50BE-1FA8-5245-D304BE311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61" y="2019130"/>
            <a:ext cx="692164" cy="614980"/>
          </a:xfrm>
          <a:prstGeom prst="rect">
            <a:avLst/>
          </a:prstGeom>
        </p:spPr>
      </p:pic>
      <p:sp>
        <p:nvSpPr>
          <p:cNvPr id="9" name="Google Shape;600;p45">
            <a:extLst>
              <a:ext uri="{FF2B5EF4-FFF2-40B4-BE49-F238E27FC236}">
                <a16:creationId xmlns:a16="http://schemas.microsoft.com/office/drawing/2014/main" id="{3FBE830E-3622-83AE-4F18-9E30028F39D5}"/>
              </a:ext>
            </a:extLst>
          </p:cNvPr>
          <p:cNvSpPr txBox="1">
            <a:spLocks/>
          </p:cNvSpPr>
          <p:nvPr/>
        </p:nvSpPr>
        <p:spPr>
          <a:xfrm>
            <a:off x="968990" y="2025410"/>
            <a:ext cx="1692367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Jumlah </a:t>
            </a:r>
            <a:r>
              <a:rPr lang="en-US" dirty="0" err="1"/>
              <a:t>Pengajuan</a:t>
            </a:r>
            <a:r>
              <a:rPr lang="en-US" dirty="0"/>
              <a:t> 2/</a:t>
            </a:r>
            <a:r>
              <a:rPr lang="en-US" dirty="0" err="1"/>
              <a:t>hari</a:t>
            </a:r>
            <a:endParaRPr lang="en-US" dirty="0"/>
          </a:p>
        </p:txBody>
      </p:sp>
      <p:pic>
        <p:nvPicPr>
          <p:cNvPr id="10" name="Google Shape;200;p32">
            <a:extLst>
              <a:ext uri="{FF2B5EF4-FFF2-40B4-BE49-F238E27FC236}">
                <a16:creationId xmlns:a16="http://schemas.microsoft.com/office/drawing/2014/main" id="{208249E3-5246-42B3-19A3-18D57DF25F3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761" y="2830860"/>
            <a:ext cx="451575" cy="45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600;p45">
            <a:extLst>
              <a:ext uri="{FF2B5EF4-FFF2-40B4-BE49-F238E27FC236}">
                <a16:creationId xmlns:a16="http://schemas.microsoft.com/office/drawing/2014/main" id="{A7526CAB-C30E-15EC-174C-C598AB62CC83}"/>
              </a:ext>
            </a:extLst>
          </p:cNvPr>
          <p:cNvSpPr txBox="1">
            <a:spLocks/>
          </p:cNvSpPr>
          <p:nvPr/>
        </p:nvSpPr>
        <p:spPr>
          <a:xfrm>
            <a:off x="968990" y="2707239"/>
            <a:ext cx="1692367" cy="6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Waktu approval 4 </a:t>
            </a:r>
            <a:r>
              <a:rPr lang="en-US" dirty="0" err="1"/>
              <a:t>hari</a:t>
            </a:r>
            <a:r>
              <a:rPr lang="en-US" dirty="0"/>
              <a:t> -1 </a:t>
            </a:r>
            <a:r>
              <a:rPr lang="en-US" dirty="0" err="1"/>
              <a:t>minggu</a:t>
            </a:r>
            <a:endParaRPr lang="en-US" dirty="0"/>
          </a:p>
        </p:txBody>
      </p:sp>
      <p:pic>
        <p:nvPicPr>
          <p:cNvPr id="13" name="Google Shape;194;p32">
            <a:extLst>
              <a:ext uri="{FF2B5EF4-FFF2-40B4-BE49-F238E27FC236}">
                <a16:creationId xmlns:a16="http://schemas.microsoft.com/office/drawing/2014/main" id="{F0D6C150-0055-3DD4-9C72-1359A98602E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275" y="3479185"/>
            <a:ext cx="444300" cy="4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600;p45">
            <a:extLst>
              <a:ext uri="{FF2B5EF4-FFF2-40B4-BE49-F238E27FC236}">
                <a16:creationId xmlns:a16="http://schemas.microsoft.com/office/drawing/2014/main" id="{7A99857B-D3F7-FD10-5350-6A7E2B8C431C}"/>
              </a:ext>
            </a:extLst>
          </p:cNvPr>
          <p:cNvSpPr txBox="1">
            <a:spLocks/>
          </p:cNvSpPr>
          <p:nvPr/>
        </p:nvSpPr>
        <p:spPr>
          <a:xfrm>
            <a:off x="968990" y="3518331"/>
            <a:ext cx="1692367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1 Tim : 5 orang</a:t>
            </a:r>
          </a:p>
        </p:txBody>
      </p:sp>
      <p:cxnSp>
        <p:nvCxnSpPr>
          <p:cNvPr id="16" name="Google Shape;199;p32">
            <a:extLst>
              <a:ext uri="{FF2B5EF4-FFF2-40B4-BE49-F238E27FC236}">
                <a16:creationId xmlns:a16="http://schemas.microsoft.com/office/drawing/2014/main" id="{A27AB320-D620-2AD6-CC49-D1419681251F}"/>
              </a:ext>
            </a:extLst>
          </p:cNvPr>
          <p:cNvCxnSpPr>
            <a:cxnSpLocks/>
          </p:cNvCxnSpPr>
          <p:nvPr/>
        </p:nvCxnSpPr>
        <p:spPr>
          <a:xfrm>
            <a:off x="488768" y="4007543"/>
            <a:ext cx="0" cy="262379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0" name="Google Shape;197;p32">
            <a:extLst>
              <a:ext uri="{FF2B5EF4-FFF2-40B4-BE49-F238E27FC236}">
                <a16:creationId xmlns:a16="http://schemas.microsoft.com/office/drawing/2014/main" id="{F643BC73-6A2B-74AA-C3BA-7B37B80401A7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761" y="4324260"/>
            <a:ext cx="624953" cy="44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600;p45">
            <a:extLst>
              <a:ext uri="{FF2B5EF4-FFF2-40B4-BE49-F238E27FC236}">
                <a16:creationId xmlns:a16="http://schemas.microsoft.com/office/drawing/2014/main" id="{9BC7ED57-3595-6676-86C1-BB998741186E}"/>
              </a:ext>
            </a:extLst>
          </p:cNvPr>
          <p:cNvSpPr txBox="1">
            <a:spLocks/>
          </p:cNvSpPr>
          <p:nvPr/>
        </p:nvSpPr>
        <p:spPr>
          <a:xfrm>
            <a:off x="968990" y="4324490"/>
            <a:ext cx="1692367" cy="639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1 </a:t>
            </a:r>
            <a:r>
              <a:rPr lang="en-US" dirty="0" err="1"/>
              <a:t>minggu</a:t>
            </a:r>
            <a:r>
              <a:rPr lang="en-US" dirty="0"/>
              <a:t> = 5 approval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2FAF338-63E9-6743-7873-6F825919F3E4}"/>
              </a:ext>
            </a:extLst>
          </p:cNvPr>
          <p:cNvSpPr/>
          <p:nvPr/>
        </p:nvSpPr>
        <p:spPr>
          <a:xfrm>
            <a:off x="2661357" y="2239093"/>
            <a:ext cx="2686248" cy="20308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tim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5 orang </a:t>
            </a:r>
            <a:r>
              <a:rPr lang="en" sz="14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→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waktu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5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hari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 approval/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minggu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 approval – 5 approval = 9 approval</a:t>
            </a:r>
          </a:p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dirty="0"/>
          </a:p>
        </p:txBody>
      </p:sp>
      <p:sp>
        <p:nvSpPr>
          <p:cNvPr id="28" name="Google Shape;203;p32">
            <a:extLst>
              <a:ext uri="{FF2B5EF4-FFF2-40B4-BE49-F238E27FC236}">
                <a16:creationId xmlns:a16="http://schemas.microsoft.com/office/drawing/2014/main" id="{2E668E04-6E2E-3F99-CEB7-E1BB5039564A}"/>
              </a:ext>
            </a:extLst>
          </p:cNvPr>
          <p:cNvSpPr txBox="1"/>
          <p:nvPr/>
        </p:nvSpPr>
        <p:spPr>
          <a:xfrm>
            <a:off x="2791989" y="3822722"/>
            <a:ext cx="2433156" cy="2594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3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profit yang tidak optimal.</a:t>
            </a:r>
            <a:endParaRPr sz="12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A679132-74F8-ADEE-0A6B-15F5CDB4D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0481" y="2092259"/>
            <a:ext cx="692164" cy="614980"/>
          </a:xfrm>
          <a:prstGeom prst="rect">
            <a:avLst/>
          </a:prstGeom>
        </p:spPr>
      </p:pic>
      <p:sp>
        <p:nvSpPr>
          <p:cNvPr id="32" name="Google Shape;600;p45">
            <a:extLst>
              <a:ext uri="{FF2B5EF4-FFF2-40B4-BE49-F238E27FC236}">
                <a16:creationId xmlns:a16="http://schemas.microsoft.com/office/drawing/2014/main" id="{DF52DD51-D99B-A0E7-ECC9-5D859C0AF732}"/>
              </a:ext>
            </a:extLst>
          </p:cNvPr>
          <p:cNvSpPr txBox="1">
            <a:spLocks/>
          </p:cNvSpPr>
          <p:nvPr/>
        </p:nvSpPr>
        <p:spPr>
          <a:xfrm>
            <a:off x="6629141" y="2037516"/>
            <a:ext cx="1692367" cy="793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24311 orang </a:t>
            </a:r>
            <a:r>
              <a:rPr lang="en-US" dirty="0" err="1"/>
              <a:t>kesulitan</a:t>
            </a:r>
            <a:r>
              <a:rPr lang="en-US" dirty="0"/>
              <a:t> </a:t>
            </a:r>
            <a:r>
              <a:rPr lang="en-US" dirty="0" err="1"/>
              <a:t>membayar</a:t>
            </a:r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77115AA-7C2C-DB32-9797-126567D872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5462" y="3056456"/>
            <a:ext cx="796298" cy="651969"/>
          </a:xfrm>
          <a:prstGeom prst="rect">
            <a:avLst/>
          </a:prstGeom>
        </p:spPr>
      </p:pic>
      <p:sp>
        <p:nvSpPr>
          <p:cNvPr id="35" name="Google Shape;600;p45">
            <a:extLst>
              <a:ext uri="{FF2B5EF4-FFF2-40B4-BE49-F238E27FC236}">
                <a16:creationId xmlns:a16="http://schemas.microsoft.com/office/drawing/2014/main" id="{232D8C73-C6FF-E3BF-9FCE-2210C58E1EB2}"/>
              </a:ext>
            </a:extLst>
          </p:cNvPr>
          <p:cNvSpPr txBox="1">
            <a:spLocks/>
          </p:cNvSpPr>
          <p:nvPr/>
        </p:nvSpPr>
        <p:spPr>
          <a:xfrm>
            <a:off x="6629140" y="2978303"/>
            <a:ext cx="1692367" cy="793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buSzPts val="1100"/>
              <a:buFont typeface="Arial"/>
              <a:buNone/>
            </a:pPr>
            <a:r>
              <a:rPr lang="en-US" dirty="0"/>
              <a:t>Total </a:t>
            </a:r>
            <a:r>
              <a:rPr lang="en-US" dirty="0" err="1"/>
              <a:t>pinjaman</a:t>
            </a:r>
            <a:r>
              <a:rPr lang="en-US" dirty="0"/>
              <a:t> gagal </a:t>
            </a:r>
            <a:r>
              <a:rPr lang="en-US" dirty="0" err="1"/>
              <a:t>bayar</a:t>
            </a:r>
            <a:r>
              <a:rPr lang="en-US" dirty="0"/>
              <a:t> : 70 </a:t>
            </a:r>
            <a:r>
              <a:rPr lang="en-US" dirty="0" err="1"/>
              <a:t>juta</a:t>
            </a:r>
            <a:endParaRPr lang="en-US" dirty="0"/>
          </a:p>
        </p:txBody>
      </p:sp>
      <p:cxnSp>
        <p:nvCxnSpPr>
          <p:cNvPr id="36" name="Google Shape;199;p32">
            <a:extLst>
              <a:ext uri="{FF2B5EF4-FFF2-40B4-BE49-F238E27FC236}">
                <a16:creationId xmlns:a16="http://schemas.microsoft.com/office/drawing/2014/main" id="{EB7EF7A3-76CD-2F19-CD37-DBE76C663966}"/>
              </a:ext>
            </a:extLst>
          </p:cNvPr>
          <p:cNvCxnSpPr>
            <a:cxnSpLocks/>
          </p:cNvCxnSpPr>
          <p:nvPr/>
        </p:nvCxnSpPr>
        <p:spPr>
          <a:xfrm>
            <a:off x="6869122" y="3854454"/>
            <a:ext cx="0" cy="371838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94AD546-47C6-5F8B-072D-4B7D1D31A516}"/>
              </a:ext>
            </a:extLst>
          </p:cNvPr>
          <p:cNvSpPr/>
          <p:nvPr/>
        </p:nvSpPr>
        <p:spPr>
          <a:xfrm>
            <a:off x="5705462" y="4269922"/>
            <a:ext cx="2616028" cy="44251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Kerugian</a:t>
            </a:r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Perusahaan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0"/>
          <p:cNvSpPr/>
          <p:nvPr/>
        </p:nvSpPr>
        <p:spPr>
          <a:xfrm>
            <a:off x="922008" y="3708817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0"/>
          <p:cNvSpPr/>
          <p:nvPr/>
        </p:nvSpPr>
        <p:spPr>
          <a:xfrm>
            <a:off x="922008" y="2612319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40"/>
          <p:cNvSpPr/>
          <p:nvPr/>
        </p:nvSpPr>
        <p:spPr>
          <a:xfrm>
            <a:off x="922008" y="1431155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40"/>
          <p:cNvSpPr txBox="1">
            <a:spLocks noGrp="1"/>
          </p:cNvSpPr>
          <p:nvPr>
            <p:ph type="title"/>
          </p:nvPr>
        </p:nvSpPr>
        <p:spPr>
          <a:xfrm>
            <a:off x="714575" y="543825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500" name="Google Shape;500;p40"/>
          <p:cNvSpPr txBox="1">
            <a:spLocks noGrp="1"/>
          </p:cNvSpPr>
          <p:nvPr>
            <p:ph type="title" idx="2"/>
          </p:nvPr>
        </p:nvSpPr>
        <p:spPr>
          <a:xfrm>
            <a:off x="943175" y="156597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01" name="Google Shape;501;p40"/>
          <p:cNvSpPr txBox="1">
            <a:spLocks noGrp="1"/>
          </p:cNvSpPr>
          <p:nvPr>
            <p:ph type="subTitle" idx="1"/>
          </p:nvPr>
        </p:nvSpPr>
        <p:spPr>
          <a:xfrm>
            <a:off x="1905150" y="1428517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502" name="Google Shape;502;p40"/>
          <p:cNvSpPr txBox="1">
            <a:spLocks noGrp="1"/>
          </p:cNvSpPr>
          <p:nvPr>
            <p:ph type="subTitle" idx="3"/>
          </p:nvPr>
        </p:nvSpPr>
        <p:spPr>
          <a:xfrm>
            <a:off x="1905150" y="1688731"/>
            <a:ext cx="2278800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dk1"/>
                </a:solidFill>
              </a:rPr>
              <a:t> </a:t>
            </a:r>
            <a:endParaRPr dirty="0"/>
          </a:p>
        </p:txBody>
      </p:sp>
      <p:sp>
        <p:nvSpPr>
          <p:cNvPr id="503" name="Google Shape;503;p40"/>
          <p:cNvSpPr txBox="1">
            <a:spLocks noGrp="1"/>
          </p:cNvSpPr>
          <p:nvPr>
            <p:ph type="title" idx="4"/>
          </p:nvPr>
        </p:nvSpPr>
        <p:spPr>
          <a:xfrm>
            <a:off x="943175" y="2746987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04" name="Google Shape;504;p40"/>
          <p:cNvSpPr txBox="1">
            <a:spLocks noGrp="1"/>
          </p:cNvSpPr>
          <p:nvPr>
            <p:ph type="subTitle" idx="5"/>
          </p:nvPr>
        </p:nvSpPr>
        <p:spPr>
          <a:xfrm>
            <a:off x="1727347" y="2609525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505" name="Google Shape;505;p40"/>
          <p:cNvSpPr txBox="1">
            <a:spLocks noGrp="1"/>
          </p:cNvSpPr>
          <p:nvPr>
            <p:ph type="subTitle" idx="6"/>
          </p:nvPr>
        </p:nvSpPr>
        <p:spPr>
          <a:xfrm>
            <a:off x="1905149" y="2869739"/>
            <a:ext cx="6028117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 err="1"/>
              <a:t>Pengoptimalan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dan </a:t>
            </a:r>
            <a:r>
              <a:rPr lang="en-US" dirty="0" err="1"/>
              <a:t>ketepatan</a:t>
            </a:r>
            <a:r>
              <a:rPr lang="en-US" dirty="0"/>
              <a:t> dalam proses approval untuk </a:t>
            </a:r>
            <a:r>
              <a:rPr lang="en-US" dirty="0" err="1"/>
              <a:t>pencapaian</a:t>
            </a:r>
            <a:r>
              <a:rPr lang="en-US" dirty="0"/>
              <a:t> profit </a:t>
            </a:r>
            <a:r>
              <a:rPr lang="en-US" dirty="0" err="1"/>
              <a:t>yg</a:t>
            </a:r>
            <a:r>
              <a:rPr lang="en-US" dirty="0"/>
              <a:t> lebih </a:t>
            </a:r>
            <a:r>
              <a:rPr lang="en-US" dirty="0" err="1"/>
              <a:t>besar</a:t>
            </a:r>
            <a:endParaRPr lang="en-US" dirty="0"/>
          </a:p>
        </p:txBody>
      </p:sp>
      <p:sp>
        <p:nvSpPr>
          <p:cNvPr id="506" name="Google Shape;506;p40"/>
          <p:cNvSpPr txBox="1">
            <a:spLocks noGrp="1"/>
          </p:cNvSpPr>
          <p:nvPr>
            <p:ph type="title" idx="7"/>
          </p:nvPr>
        </p:nvSpPr>
        <p:spPr>
          <a:xfrm>
            <a:off x="943175" y="3843329"/>
            <a:ext cx="809700" cy="5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07" name="Google Shape;507;p40"/>
          <p:cNvSpPr txBox="1">
            <a:spLocks noGrp="1"/>
          </p:cNvSpPr>
          <p:nvPr>
            <p:ph type="subTitle" idx="8"/>
          </p:nvPr>
        </p:nvSpPr>
        <p:spPr>
          <a:xfrm>
            <a:off x="1905150" y="3705867"/>
            <a:ext cx="2719200" cy="3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Businnes</a:t>
            </a:r>
            <a:r>
              <a:rPr lang="en-US" dirty="0"/>
              <a:t> Metrics</a:t>
            </a:r>
            <a:endParaRPr dirty="0"/>
          </a:p>
        </p:txBody>
      </p:sp>
      <p:sp>
        <p:nvSpPr>
          <p:cNvPr id="508" name="Google Shape;508;p40"/>
          <p:cNvSpPr txBox="1">
            <a:spLocks noGrp="1"/>
          </p:cNvSpPr>
          <p:nvPr>
            <p:ph type="subTitle" idx="9"/>
          </p:nvPr>
        </p:nvSpPr>
        <p:spPr>
          <a:xfrm>
            <a:off x="1778146" y="3966081"/>
            <a:ext cx="5452383" cy="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/>
            <a:r>
              <a:rPr lang="en-US" dirty="0"/>
              <a:t>Time Efficiency (Approval Time) : Proses pengecekan dan </a:t>
            </a:r>
            <a:r>
              <a:rPr lang="en-US" dirty="0" err="1"/>
              <a:t>penentuan</a:t>
            </a:r>
            <a:r>
              <a:rPr lang="en-US" dirty="0"/>
              <a:t> status </a:t>
            </a:r>
            <a:r>
              <a:rPr lang="en-US" dirty="0" err="1"/>
              <a:t>pinjaman</a:t>
            </a:r>
            <a:endParaRPr lang="en-US" dirty="0"/>
          </a:p>
        </p:txBody>
      </p:sp>
      <p:grpSp>
        <p:nvGrpSpPr>
          <p:cNvPr id="20" name="Google Shape;6080;p80">
            <a:extLst>
              <a:ext uri="{FF2B5EF4-FFF2-40B4-BE49-F238E27FC236}">
                <a16:creationId xmlns:a16="http://schemas.microsoft.com/office/drawing/2014/main" id="{A66AE9B0-5B7D-6BDC-8560-B3D18EDF6CEC}"/>
              </a:ext>
            </a:extLst>
          </p:cNvPr>
          <p:cNvGrpSpPr/>
          <p:nvPr/>
        </p:nvGrpSpPr>
        <p:grpSpPr>
          <a:xfrm>
            <a:off x="1998134" y="1827616"/>
            <a:ext cx="251998" cy="250228"/>
            <a:chOff x="-63250675" y="3744075"/>
            <a:chExt cx="320350" cy="318100"/>
          </a:xfrm>
        </p:grpSpPr>
        <p:sp>
          <p:nvSpPr>
            <p:cNvPr id="21" name="Google Shape;6081;p80">
              <a:extLst>
                <a:ext uri="{FF2B5EF4-FFF2-40B4-BE49-F238E27FC236}">
                  <a16:creationId xmlns:a16="http://schemas.microsoft.com/office/drawing/2014/main" id="{C43D6A1F-4E3F-F3BE-7CB2-D957D8A9A9DC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82;p80">
              <a:extLst>
                <a:ext uri="{FF2B5EF4-FFF2-40B4-BE49-F238E27FC236}">
                  <a16:creationId xmlns:a16="http://schemas.microsoft.com/office/drawing/2014/main" id="{09F4749E-1346-E97C-3A2E-BC0EC8392894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83;p80">
              <a:extLst>
                <a:ext uri="{FF2B5EF4-FFF2-40B4-BE49-F238E27FC236}">
                  <a16:creationId xmlns:a16="http://schemas.microsoft.com/office/drawing/2014/main" id="{B94D5B21-FE57-0B89-BE76-BCE9FBA5754E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505;p40">
            <a:extLst>
              <a:ext uri="{FF2B5EF4-FFF2-40B4-BE49-F238E27FC236}">
                <a16:creationId xmlns:a16="http://schemas.microsoft.com/office/drawing/2014/main" id="{AC5E9778-E83C-E523-89C3-7203D4EAF850}"/>
              </a:ext>
            </a:extLst>
          </p:cNvPr>
          <p:cNvSpPr txBox="1">
            <a:spLocks/>
          </p:cNvSpPr>
          <p:nvPr/>
        </p:nvSpPr>
        <p:spPr>
          <a:xfrm>
            <a:off x="2201308" y="1670209"/>
            <a:ext cx="4677345" cy="863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39700" indent="0">
              <a:lnSpc>
                <a:spcPct val="150000"/>
              </a:lnSpc>
            </a:pPr>
            <a:r>
              <a:rPr lang="en-US" dirty="0" err="1"/>
              <a:t>Kecepatan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</a:t>
            </a:r>
            <a:r>
              <a:rPr lang="en-US" dirty="0" err="1"/>
              <a:t>pinjaman</a:t>
            </a:r>
            <a:endParaRPr lang="en-US" dirty="0"/>
          </a:p>
          <a:p>
            <a:pPr marL="139700" indent="0">
              <a:lnSpc>
                <a:spcPct val="150000"/>
              </a:lnSpc>
            </a:pPr>
            <a:r>
              <a:rPr lang="en-US" dirty="0" err="1"/>
              <a:t>Ketepatan</a:t>
            </a:r>
            <a:r>
              <a:rPr lang="en-US" dirty="0"/>
              <a:t> dalam approval </a:t>
            </a:r>
            <a:r>
              <a:rPr lang="en-US" dirty="0" err="1"/>
              <a:t>pinjaman</a:t>
            </a:r>
            <a:endParaRPr lang="en-US" dirty="0"/>
          </a:p>
        </p:txBody>
      </p:sp>
      <p:grpSp>
        <p:nvGrpSpPr>
          <p:cNvPr id="25" name="Google Shape;6080;p80">
            <a:extLst>
              <a:ext uri="{FF2B5EF4-FFF2-40B4-BE49-F238E27FC236}">
                <a16:creationId xmlns:a16="http://schemas.microsoft.com/office/drawing/2014/main" id="{8B0E6110-A4CF-4954-C118-16774C148187}"/>
              </a:ext>
            </a:extLst>
          </p:cNvPr>
          <p:cNvGrpSpPr/>
          <p:nvPr/>
        </p:nvGrpSpPr>
        <p:grpSpPr>
          <a:xfrm>
            <a:off x="1998134" y="2129826"/>
            <a:ext cx="251998" cy="250228"/>
            <a:chOff x="-63250675" y="3744075"/>
            <a:chExt cx="320350" cy="318100"/>
          </a:xfrm>
        </p:grpSpPr>
        <p:sp>
          <p:nvSpPr>
            <p:cNvPr id="26" name="Google Shape;6081;p80">
              <a:extLst>
                <a:ext uri="{FF2B5EF4-FFF2-40B4-BE49-F238E27FC236}">
                  <a16:creationId xmlns:a16="http://schemas.microsoft.com/office/drawing/2014/main" id="{ADA3D598-AABE-DC86-1EF6-8123AC88B1DD}"/>
                </a:ext>
              </a:extLst>
            </p:cNvPr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082;p80">
              <a:extLst>
                <a:ext uri="{FF2B5EF4-FFF2-40B4-BE49-F238E27FC236}">
                  <a16:creationId xmlns:a16="http://schemas.microsoft.com/office/drawing/2014/main" id="{132754FE-C9F4-3D89-62FA-1948B88555D6}"/>
                </a:ext>
              </a:extLst>
            </p:cNvPr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083;p80">
              <a:extLst>
                <a:ext uri="{FF2B5EF4-FFF2-40B4-BE49-F238E27FC236}">
                  <a16:creationId xmlns:a16="http://schemas.microsoft.com/office/drawing/2014/main" id="{22FB1E6B-B80A-835B-1C2E-273683CF8C7F}"/>
                </a:ext>
              </a:extLst>
            </p:cNvPr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1"/>
          <p:cNvSpPr txBox="1">
            <a:spLocks noGrp="1"/>
          </p:cNvSpPr>
          <p:nvPr>
            <p:ph type="title"/>
          </p:nvPr>
        </p:nvSpPr>
        <p:spPr>
          <a:xfrm>
            <a:off x="2198008" y="801700"/>
            <a:ext cx="54750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523" name="Google Shape;523;p41"/>
          <p:cNvSpPr txBox="1">
            <a:spLocks noGrp="1"/>
          </p:cNvSpPr>
          <p:nvPr>
            <p:ph type="subTitle" idx="1"/>
          </p:nvPr>
        </p:nvSpPr>
        <p:spPr>
          <a:xfrm>
            <a:off x="4500337" y="1696053"/>
            <a:ext cx="3443514" cy="2796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lnSpc>
                <a:spcPct val="200000"/>
              </a:lnSpc>
            </a:pPr>
            <a:r>
              <a:rPr lang="en-US" dirty="0"/>
              <a:t>122 </a:t>
            </a:r>
            <a:r>
              <a:rPr lang="en-US" dirty="0" err="1"/>
              <a:t>kolom</a:t>
            </a:r>
            <a:endParaRPr lang="en-US" dirty="0"/>
          </a:p>
          <a:p>
            <a:pPr algn="l">
              <a:lnSpc>
                <a:spcPct val="200000"/>
              </a:lnSpc>
            </a:pPr>
            <a:r>
              <a:rPr lang="en-US" dirty="0"/>
              <a:t>307511 baris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Target : TARGET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No duplicate data</a:t>
            </a:r>
          </a:p>
          <a:p>
            <a:pPr algn="l">
              <a:lnSpc>
                <a:spcPct val="200000"/>
              </a:lnSpc>
            </a:pPr>
            <a:r>
              <a:rPr lang="en-US" dirty="0"/>
              <a:t>Missing Value (67 column)</a:t>
            </a:r>
          </a:p>
        </p:txBody>
      </p:sp>
      <p:grpSp>
        <p:nvGrpSpPr>
          <p:cNvPr id="524" name="Google Shape;524;p41"/>
          <p:cNvGrpSpPr/>
          <p:nvPr/>
        </p:nvGrpSpPr>
        <p:grpSpPr>
          <a:xfrm flipH="1">
            <a:off x="5408275" y="434048"/>
            <a:ext cx="2601527" cy="2499627"/>
            <a:chOff x="3870525" y="3462023"/>
            <a:chExt cx="2601527" cy="2499627"/>
          </a:xfrm>
        </p:grpSpPr>
        <p:sp>
          <p:nvSpPr>
            <p:cNvPr id="525" name="Google Shape;525;p41"/>
            <p:cNvSpPr/>
            <p:nvPr/>
          </p:nvSpPr>
          <p:spPr>
            <a:xfrm>
              <a:off x="3870525" y="3462023"/>
              <a:ext cx="997826" cy="908996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1"/>
            <p:cNvSpPr/>
            <p:nvPr/>
          </p:nvSpPr>
          <p:spPr>
            <a:xfrm>
              <a:off x="4198052" y="368765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7" name="Google Shape;527;p41"/>
          <p:cNvSpPr/>
          <p:nvPr/>
        </p:nvSpPr>
        <p:spPr>
          <a:xfrm>
            <a:off x="6798142" y="3896525"/>
            <a:ext cx="3339600" cy="3339600"/>
          </a:xfrm>
          <a:prstGeom prst="donut">
            <a:avLst>
              <a:gd name="adj" fmla="val 25225"/>
            </a:avLst>
          </a:prstGeom>
          <a:gradFill>
            <a:gsLst>
              <a:gs pos="0">
                <a:schemeClr val="dk2"/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8346;p84">
            <a:extLst>
              <a:ext uri="{FF2B5EF4-FFF2-40B4-BE49-F238E27FC236}">
                <a16:creationId xmlns:a16="http://schemas.microsoft.com/office/drawing/2014/main" id="{8511EA4E-3F1F-1998-AB80-6298A44ED3ED}"/>
              </a:ext>
            </a:extLst>
          </p:cNvPr>
          <p:cNvGrpSpPr/>
          <p:nvPr/>
        </p:nvGrpSpPr>
        <p:grpSpPr>
          <a:xfrm>
            <a:off x="4077258" y="2942034"/>
            <a:ext cx="423079" cy="424159"/>
            <a:chOff x="-1591550" y="3597475"/>
            <a:chExt cx="293825" cy="294575"/>
          </a:xfrm>
        </p:grpSpPr>
        <p:sp>
          <p:nvSpPr>
            <p:cNvPr id="3" name="Google Shape;8347;p84">
              <a:extLst>
                <a:ext uri="{FF2B5EF4-FFF2-40B4-BE49-F238E27FC236}">
                  <a16:creationId xmlns:a16="http://schemas.microsoft.com/office/drawing/2014/main" id="{FF6FA923-57CD-2111-A5CA-E38F17DD0D56}"/>
                </a:ext>
              </a:extLst>
            </p:cNvPr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348;p84">
              <a:extLst>
                <a:ext uri="{FF2B5EF4-FFF2-40B4-BE49-F238E27FC236}">
                  <a16:creationId xmlns:a16="http://schemas.microsoft.com/office/drawing/2014/main" id="{59A47A54-9151-0D89-BD8F-AB3BC57A6FEC}"/>
                </a:ext>
              </a:extLst>
            </p:cNvPr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349;p84">
              <a:extLst>
                <a:ext uri="{FF2B5EF4-FFF2-40B4-BE49-F238E27FC236}">
                  <a16:creationId xmlns:a16="http://schemas.microsoft.com/office/drawing/2014/main" id="{BB459CB0-430B-D482-CDF8-02149E907C1A}"/>
                </a:ext>
              </a:extLst>
            </p:cNvPr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8286;p84">
            <a:extLst>
              <a:ext uri="{FF2B5EF4-FFF2-40B4-BE49-F238E27FC236}">
                <a16:creationId xmlns:a16="http://schemas.microsoft.com/office/drawing/2014/main" id="{062E616E-BCAB-88E2-A05F-42583149ADDE}"/>
              </a:ext>
            </a:extLst>
          </p:cNvPr>
          <p:cNvGrpSpPr/>
          <p:nvPr/>
        </p:nvGrpSpPr>
        <p:grpSpPr>
          <a:xfrm>
            <a:off x="4085334" y="2420183"/>
            <a:ext cx="415004" cy="416037"/>
            <a:chOff x="-3771675" y="3971775"/>
            <a:chExt cx="291300" cy="292025"/>
          </a:xfrm>
        </p:grpSpPr>
        <p:sp>
          <p:nvSpPr>
            <p:cNvPr id="7" name="Google Shape;8287;p84">
              <a:extLst>
                <a:ext uri="{FF2B5EF4-FFF2-40B4-BE49-F238E27FC236}">
                  <a16:creationId xmlns:a16="http://schemas.microsoft.com/office/drawing/2014/main" id="{5AA7CD99-F18C-406B-81A5-F431FC9C7CC4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288;p84">
              <a:extLst>
                <a:ext uri="{FF2B5EF4-FFF2-40B4-BE49-F238E27FC236}">
                  <a16:creationId xmlns:a16="http://schemas.microsoft.com/office/drawing/2014/main" id="{BDFDDA68-B893-9505-9BD9-BA81F8DC4344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289;p84">
              <a:extLst>
                <a:ext uri="{FF2B5EF4-FFF2-40B4-BE49-F238E27FC236}">
                  <a16:creationId xmlns:a16="http://schemas.microsoft.com/office/drawing/2014/main" id="{30B9B3CA-B841-0538-97EB-6E4718FD3E87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290;p84">
              <a:extLst>
                <a:ext uri="{FF2B5EF4-FFF2-40B4-BE49-F238E27FC236}">
                  <a16:creationId xmlns:a16="http://schemas.microsoft.com/office/drawing/2014/main" id="{863C2D0F-B656-1899-5805-14AF3DC0D26B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291;p84">
              <a:extLst>
                <a:ext uri="{FF2B5EF4-FFF2-40B4-BE49-F238E27FC236}">
                  <a16:creationId xmlns:a16="http://schemas.microsoft.com/office/drawing/2014/main" id="{A234D108-4E6B-625F-E64C-2753CFC947D2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7448;p82">
            <a:extLst>
              <a:ext uri="{FF2B5EF4-FFF2-40B4-BE49-F238E27FC236}">
                <a16:creationId xmlns:a16="http://schemas.microsoft.com/office/drawing/2014/main" id="{8416D561-1C9B-5AE3-93EE-0507A7614895}"/>
              </a:ext>
            </a:extLst>
          </p:cNvPr>
          <p:cNvGrpSpPr/>
          <p:nvPr/>
        </p:nvGrpSpPr>
        <p:grpSpPr>
          <a:xfrm>
            <a:off x="4085334" y="3584326"/>
            <a:ext cx="354341" cy="357596"/>
            <a:chOff x="-45673275" y="3199325"/>
            <a:chExt cx="299325" cy="302075"/>
          </a:xfrm>
        </p:grpSpPr>
        <p:sp>
          <p:nvSpPr>
            <p:cNvPr id="13" name="Google Shape;7449;p82">
              <a:extLst>
                <a:ext uri="{FF2B5EF4-FFF2-40B4-BE49-F238E27FC236}">
                  <a16:creationId xmlns:a16="http://schemas.microsoft.com/office/drawing/2014/main" id="{A3ACA7DB-7B8A-0DE0-7740-FBF116695F1E}"/>
                </a:ext>
              </a:extLst>
            </p:cNvPr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450;p82">
              <a:extLst>
                <a:ext uri="{FF2B5EF4-FFF2-40B4-BE49-F238E27FC236}">
                  <a16:creationId xmlns:a16="http://schemas.microsoft.com/office/drawing/2014/main" id="{AEF4C61D-AFEF-F4C9-83C6-91CAEE714AD0}"/>
                </a:ext>
              </a:extLst>
            </p:cNvPr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51;p82">
              <a:extLst>
                <a:ext uri="{FF2B5EF4-FFF2-40B4-BE49-F238E27FC236}">
                  <a16:creationId xmlns:a16="http://schemas.microsoft.com/office/drawing/2014/main" id="{0268FBA8-28E3-DAE4-1702-95394501CE46}"/>
                </a:ext>
              </a:extLst>
            </p:cNvPr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5334;p78">
            <a:extLst>
              <a:ext uri="{FF2B5EF4-FFF2-40B4-BE49-F238E27FC236}">
                <a16:creationId xmlns:a16="http://schemas.microsoft.com/office/drawing/2014/main" id="{19D7996C-BA28-7D7A-7143-A2E78AD89030}"/>
              </a:ext>
            </a:extLst>
          </p:cNvPr>
          <p:cNvGrpSpPr/>
          <p:nvPr/>
        </p:nvGrpSpPr>
        <p:grpSpPr>
          <a:xfrm>
            <a:off x="4077258" y="1918894"/>
            <a:ext cx="339253" cy="339253"/>
            <a:chOff x="5660400" y="238125"/>
            <a:chExt cx="481825" cy="481825"/>
          </a:xfrm>
        </p:grpSpPr>
        <p:sp>
          <p:nvSpPr>
            <p:cNvPr id="17" name="Google Shape;5335;p78">
              <a:extLst>
                <a:ext uri="{FF2B5EF4-FFF2-40B4-BE49-F238E27FC236}">
                  <a16:creationId xmlns:a16="http://schemas.microsoft.com/office/drawing/2014/main" id="{B055EB3E-D4BF-3DD9-C4F6-90565338B9DD}"/>
                </a:ext>
              </a:extLst>
            </p:cNvPr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" name="Google Shape;5336;p78">
              <a:extLst>
                <a:ext uri="{FF2B5EF4-FFF2-40B4-BE49-F238E27FC236}">
                  <a16:creationId xmlns:a16="http://schemas.microsoft.com/office/drawing/2014/main" id="{8588511A-88C5-E0C5-210F-E76CBA076CAC}"/>
                </a:ext>
              </a:extLst>
            </p:cNvPr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" name="Google Shape;5807;p79">
            <a:extLst>
              <a:ext uri="{FF2B5EF4-FFF2-40B4-BE49-F238E27FC236}">
                <a16:creationId xmlns:a16="http://schemas.microsoft.com/office/drawing/2014/main" id="{4FD93D16-7C39-F4B7-A4C7-41AEEC2CB4E1}"/>
              </a:ext>
            </a:extLst>
          </p:cNvPr>
          <p:cNvGrpSpPr/>
          <p:nvPr/>
        </p:nvGrpSpPr>
        <p:grpSpPr>
          <a:xfrm>
            <a:off x="4090643" y="4116964"/>
            <a:ext cx="375465" cy="371814"/>
            <a:chOff x="-37385100" y="3949908"/>
            <a:chExt cx="321350" cy="318225"/>
          </a:xfrm>
        </p:grpSpPr>
        <p:sp>
          <p:nvSpPr>
            <p:cNvPr id="20" name="Google Shape;5808;p79">
              <a:extLst>
                <a:ext uri="{FF2B5EF4-FFF2-40B4-BE49-F238E27FC236}">
                  <a16:creationId xmlns:a16="http://schemas.microsoft.com/office/drawing/2014/main" id="{609BF227-3B08-9BB2-D95E-12B042139F23}"/>
                </a:ext>
              </a:extLst>
            </p:cNvPr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809;p79">
              <a:extLst>
                <a:ext uri="{FF2B5EF4-FFF2-40B4-BE49-F238E27FC236}">
                  <a16:creationId xmlns:a16="http://schemas.microsoft.com/office/drawing/2014/main" id="{D603BD52-A3C5-B7EE-3693-353D311279A7}"/>
                </a:ext>
              </a:extLst>
            </p:cNvPr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B659DFB3-B636-0AFA-314A-FDCD811E3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826" y="1813893"/>
            <a:ext cx="2696562" cy="27371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7"/>
          <p:cNvSpPr/>
          <p:nvPr/>
        </p:nvSpPr>
        <p:spPr>
          <a:xfrm>
            <a:off x="845027" y="1085949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47"/>
          <p:cNvSpPr txBox="1">
            <a:spLocks noGrp="1"/>
          </p:cNvSpPr>
          <p:nvPr>
            <p:ph type="title"/>
          </p:nvPr>
        </p:nvSpPr>
        <p:spPr>
          <a:xfrm>
            <a:off x="714575" y="241749"/>
            <a:ext cx="7714800" cy="6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Data Pre-Processing</a:t>
            </a:r>
            <a:endParaRPr dirty="0"/>
          </a:p>
        </p:txBody>
      </p:sp>
      <p:sp>
        <p:nvSpPr>
          <p:cNvPr id="688" name="Google Shape;688;p47"/>
          <p:cNvSpPr txBox="1"/>
          <p:nvPr/>
        </p:nvSpPr>
        <p:spPr>
          <a:xfrm flipH="1">
            <a:off x="1649249" y="1077575"/>
            <a:ext cx="3012558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Handling Missing Value</a:t>
            </a:r>
          </a:p>
        </p:txBody>
      </p:sp>
      <p:sp>
        <p:nvSpPr>
          <p:cNvPr id="689" name="Google Shape;689;p47"/>
          <p:cNvSpPr txBox="1"/>
          <p:nvPr/>
        </p:nvSpPr>
        <p:spPr>
          <a:xfrm flipH="1">
            <a:off x="1649247" y="1429988"/>
            <a:ext cx="301255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Kolom missing value &gt; 30% di drop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Kolom AMT_ANNUITY, AMT_GOODS_PRICE, NAME_TYPE_SUITE, OCCUPATION_TYPE diisi dengan modus</a:t>
            </a:r>
          </a:p>
        </p:txBody>
      </p:sp>
      <p:sp>
        <p:nvSpPr>
          <p:cNvPr id="690" name="Google Shape;690;p47"/>
          <p:cNvSpPr txBox="1"/>
          <p:nvPr/>
        </p:nvSpPr>
        <p:spPr>
          <a:xfrm flipH="1">
            <a:off x="1649249" y="2548437"/>
            <a:ext cx="273497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Handling High Cardinality</a:t>
            </a:r>
          </a:p>
        </p:txBody>
      </p:sp>
      <p:sp>
        <p:nvSpPr>
          <p:cNvPr id="691" name="Google Shape;691;p47"/>
          <p:cNvSpPr txBox="1"/>
          <p:nvPr/>
        </p:nvSpPr>
        <p:spPr>
          <a:xfrm flipH="1">
            <a:off x="1649300" y="2894375"/>
            <a:ext cx="2922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OCCUPATION_TYPE 19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macam</a:t>
            </a: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-&gt; 11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macam</a:t>
            </a:r>
            <a:endParaRPr lang="en-US"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ORGANIZATION_TYPE 58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macam</a:t>
            </a: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-&gt; 35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macam</a:t>
            </a:r>
            <a:endParaRPr lang="en-US"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92" name="Google Shape;692;p47"/>
          <p:cNvSpPr txBox="1"/>
          <p:nvPr/>
        </p:nvSpPr>
        <p:spPr>
          <a:xfrm flipH="1">
            <a:off x="1649249" y="3709056"/>
            <a:ext cx="273497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Handling Outlier</a:t>
            </a:r>
            <a:endParaRPr sz="18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693" name="Google Shape;693;p47"/>
          <p:cNvSpPr txBox="1"/>
          <p:nvPr/>
        </p:nvSpPr>
        <p:spPr>
          <a:xfrm flipH="1">
            <a:off x="1649300" y="4006006"/>
            <a:ext cx="227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Menggunakan</a:t>
            </a: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Z-Score</a:t>
            </a:r>
          </a:p>
        </p:txBody>
      </p:sp>
      <p:sp>
        <p:nvSpPr>
          <p:cNvPr id="694" name="Google Shape;694;p47"/>
          <p:cNvSpPr/>
          <p:nvPr/>
        </p:nvSpPr>
        <p:spPr>
          <a:xfrm flipH="1">
            <a:off x="771774" y="1147587"/>
            <a:ext cx="7602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01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706" name="Google Shape;706;p47"/>
          <p:cNvSpPr/>
          <p:nvPr/>
        </p:nvSpPr>
        <p:spPr>
          <a:xfrm flipH="1">
            <a:off x="3042327" y="4758925"/>
            <a:ext cx="2274000" cy="2274000"/>
          </a:xfrm>
          <a:prstGeom prst="blockArc">
            <a:avLst>
              <a:gd name="adj1" fmla="val 10780013"/>
              <a:gd name="adj2" fmla="val 16204168"/>
              <a:gd name="adj3" fmla="val 21278"/>
            </a:avLst>
          </a:prstGeom>
          <a:gradFill>
            <a:gsLst>
              <a:gs pos="0">
                <a:schemeClr val="dk2"/>
              </a:gs>
              <a:gs pos="100000">
                <a:srgbClr val="FFFFFF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7"/>
          <p:cNvSpPr txBox="1"/>
          <p:nvPr/>
        </p:nvSpPr>
        <p:spPr>
          <a:xfrm>
            <a:off x="5591200" y="1379657"/>
            <a:ext cx="227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Feature Encoding</a:t>
            </a:r>
            <a:endParaRPr sz="18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" name="Google Shape;686;p47">
            <a:extLst>
              <a:ext uri="{FF2B5EF4-FFF2-40B4-BE49-F238E27FC236}">
                <a16:creationId xmlns:a16="http://schemas.microsoft.com/office/drawing/2014/main" id="{C46CA400-D9C5-F8C7-81CF-70C40F983B3B}"/>
              </a:ext>
            </a:extLst>
          </p:cNvPr>
          <p:cNvSpPr/>
          <p:nvPr/>
        </p:nvSpPr>
        <p:spPr>
          <a:xfrm>
            <a:off x="852422" y="2420223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694;p47">
            <a:extLst>
              <a:ext uri="{FF2B5EF4-FFF2-40B4-BE49-F238E27FC236}">
                <a16:creationId xmlns:a16="http://schemas.microsoft.com/office/drawing/2014/main" id="{19273D50-C961-AF7D-C926-F955299036AC}"/>
              </a:ext>
            </a:extLst>
          </p:cNvPr>
          <p:cNvSpPr/>
          <p:nvPr/>
        </p:nvSpPr>
        <p:spPr>
          <a:xfrm flipH="1">
            <a:off x="779169" y="2481861"/>
            <a:ext cx="7602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02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4" name="Google Shape;686;p47">
            <a:extLst>
              <a:ext uri="{FF2B5EF4-FFF2-40B4-BE49-F238E27FC236}">
                <a16:creationId xmlns:a16="http://schemas.microsoft.com/office/drawing/2014/main" id="{E4A512D5-F433-E77D-1C99-D61A09317A1D}"/>
              </a:ext>
            </a:extLst>
          </p:cNvPr>
          <p:cNvSpPr/>
          <p:nvPr/>
        </p:nvSpPr>
        <p:spPr>
          <a:xfrm>
            <a:off x="852422" y="3727932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694;p47">
            <a:extLst>
              <a:ext uri="{FF2B5EF4-FFF2-40B4-BE49-F238E27FC236}">
                <a16:creationId xmlns:a16="http://schemas.microsoft.com/office/drawing/2014/main" id="{F92CB377-25FD-B9E4-6652-21C3F2544C37}"/>
              </a:ext>
            </a:extLst>
          </p:cNvPr>
          <p:cNvSpPr/>
          <p:nvPr/>
        </p:nvSpPr>
        <p:spPr>
          <a:xfrm flipH="1">
            <a:off x="779169" y="3789570"/>
            <a:ext cx="760200" cy="4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03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6" name="Google Shape;686;p47">
            <a:extLst>
              <a:ext uri="{FF2B5EF4-FFF2-40B4-BE49-F238E27FC236}">
                <a16:creationId xmlns:a16="http://schemas.microsoft.com/office/drawing/2014/main" id="{CA72EAAF-5A69-A39A-01C9-9EBD4E8F26AF}"/>
              </a:ext>
            </a:extLst>
          </p:cNvPr>
          <p:cNvSpPr/>
          <p:nvPr/>
        </p:nvSpPr>
        <p:spPr>
          <a:xfrm>
            <a:off x="4908768" y="1386021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94;p47">
            <a:extLst>
              <a:ext uri="{FF2B5EF4-FFF2-40B4-BE49-F238E27FC236}">
                <a16:creationId xmlns:a16="http://schemas.microsoft.com/office/drawing/2014/main" id="{DE24B1D0-9946-D760-010D-0A2A3CD97345}"/>
              </a:ext>
            </a:extLst>
          </p:cNvPr>
          <p:cNvSpPr/>
          <p:nvPr/>
        </p:nvSpPr>
        <p:spPr>
          <a:xfrm flipH="1">
            <a:off x="4835515" y="1363788"/>
            <a:ext cx="760200" cy="64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04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8" name="Google Shape;689;p47">
            <a:extLst>
              <a:ext uri="{FF2B5EF4-FFF2-40B4-BE49-F238E27FC236}">
                <a16:creationId xmlns:a16="http://schemas.microsoft.com/office/drawing/2014/main" id="{58DAFC99-ED29-88AB-B312-14A884A9358F}"/>
              </a:ext>
            </a:extLst>
          </p:cNvPr>
          <p:cNvSpPr txBox="1"/>
          <p:nvPr/>
        </p:nvSpPr>
        <p:spPr>
          <a:xfrm flipH="1">
            <a:off x="5753095" y="1716366"/>
            <a:ext cx="3012557" cy="7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Label Encoding: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kolom</a:t>
            </a: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FLAG_OWN_CAR, FLAG_OWN_REALTY, NAME_CONTRACT_TYPE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- One Hot Encoding : CODE_GENDER, NAME_EDUCATION_TYPE, NAME_HOUSING_TYPE, OCCUPATION_TYPE , ORGANIZATION_TYPE </a:t>
            </a:r>
            <a:r>
              <a:rPr lang="en-US" sz="1200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dll</a:t>
            </a:r>
            <a:endParaRPr lang="en-US"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9" name="Google Shape;686;p47">
            <a:extLst>
              <a:ext uri="{FF2B5EF4-FFF2-40B4-BE49-F238E27FC236}">
                <a16:creationId xmlns:a16="http://schemas.microsoft.com/office/drawing/2014/main" id="{D3F7159A-E841-CD92-9354-3F93DCD44C0C}"/>
              </a:ext>
            </a:extLst>
          </p:cNvPr>
          <p:cNvSpPr/>
          <p:nvPr/>
        </p:nvSpPr>
        <p:spPr>
          <a:xfrm>
            <a:off x="4904253" y="3137334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694;p47">
            <a:extLst>
              <a:ext uri="{FF2B5EF4-FFF2-40B4-BE49-F238E27FC236}">
                <a16:creationId xmlns:a16="http://schemas.microsoft.com/office/drawing/2014/main" id="{4C02E000-D4C3-EAFB-8FCE-1E32DE22EEC4}"/>
              </a:ext>
            </a:extLst>
          </p:cNvPr>
          <p:cNvSpPr/>
          <p:nvPr/>
        </p:nvSpPr>
        <p:spPr>
          <a:xfrm flipH="1">
            <a:off x="4831000" y="3115101"/>
            <a:ext cx="760200" cy="64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05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1" name="Google Shape;692;p47">
            <a:extLst>
              <a:ext uri="{FF2B5EF4-FFF2-40B4-BE49-F238E27FC236}">
                <a16:creationId xmlns:a16="http://schemas.microsoft.com/office/drawing/2014/main" id="{15637D21-CCDC-11B8-0CCA-61DD55B175D5}"/>
              </a:ext>
            </a:extLst>
          </p:cNvPr>
          <p:cNvSpPr txBox="1"/>
          <p:nvPr/>
        </p:nvSpPr>
        <p:spPr>
          <a:xfrm flipH="1">
            <a:off x="5753095" y="3193422"/>
            <a:ext cx="273497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Splitting Data</a:t>
            </a:r>
            <a:endParaRPr sz="18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2" name="Google Shape;693;p47">
            <a:extLst>
              <a:ext uri="{FF2B5EF4-FFF2-40B4-BE49-F238E27FC236}">
                <a16:creationId xmlns:a16="http://schemas.microsoft.com/office/drawing/2014/main" id="{FCBB61F1-A70F-AD59-BC1E-EE072D20CBDD}"/>
              </a:ext>
            </a:extLst>
          </p:cNvPr>
          <p:cNvSpPr txBox="1"/>
          <p:nvPr/>
        </p:nvSpPr>
        <p:spPr>
          <a:xfrm flipH="1">
            <a:off x="5747921" y="3514143"/>
            <a:ext cx="22740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80 % train (245511 baris)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20 % test (61378 baris)</a:t>
            </a:r>
            <a:endParaRPr lang="en-US" sz="1200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3" name="Google Shape;686;p47">
            <a:extLst>
              <a:ext uri="{FF2B5EF4-FFF2-40B4-BE49-F238E27FC236}">
                <a16:creationId xmlns:a16="http://schemas.microsoft.com/office/drawing/2014/main" id="{785F62B4-B7A1-C867-B2CE-F506CBEF8890}"/>
              </a:ext>
            </a:extLst>
          </p:cNvPr>
          <p:cNvSpPr/>
          <p:nvPr/>
        </p:nvSpPr>
        <p:spPr>
          <a:xfrm>
            <a:off x="4904253" y="4065865"/>
            <a:ext cx="630509" cy="574399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694;p47">
            <a:extLst>
              <a:ext uri="{FF2B5EF4-FFF2-40B4-BE49-F238E27FC236}">
                <a16:creationId xmlns:a16="http://schemas.microsoft.com/office/drawing/2014/main" id="{44B67B15-B20D-8FD3-81BD-A3F2BF9AAE1C}"/>
              </a:ext>
            </a:extLst>
          </p:cNvPr>
          <p:cNvSpPr/>
          <p:nvPr/>
        </p:nvSpPr>
        <p:spPr>
          <a:xfrm flipH="1">
            <a:off x="4831000" y="4043632"/>
            <a:ext cx="760200" cy="641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06</a:t>
            </a:r>
            <a:endParaRPr sz="24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15" name="Google Shape;692;p47">
            <a:extLst>
              <a:ext uri="{FF2B5EF4-FFF2-40B4-BE49-F238E27FC236}">
                <a16:creationId xmlns:a16="http://schemas.microsoft.com/office/drawing/2014/main" id="{16DD800C-C7CC-6D33-C018-0099229BA4E7}"/>
              </a:ext>
            </a:extLst>
          </p:cNvPr>
          <p:cNvSpPr txBox="1"/>
          <p:nvPr/>
        </p:nvSpPr>
        <p:spPr>
          <a:xfrm flipH="1">
            <a:off x="5755787" y="4077264"/>
            <a:ext cx="2734972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 err="1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Standarisasi</a:t>
            </a:r>
            <a:endParaRPr lang="en-US" sz="1800" dirty="0">
              <a:solidFill>
                <a:schemeClr val="dk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8"/>
          <p:cNvSpPr txBox="1">
            <a:spLocks noGrp="1"/>
          </p:cNvSpPr>
          <p:nvPr>
            <p:ph type="ctrTitle"/>
          </p:nvPr>
        </p:nvSpPr>
        <p:spPr>
          <a:xfrm>
            <a:off x="1189416" y="446233"/>
            <a:ext cx="6477300" cy="101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4800" dirty="0"/>
              <a:t>Business Insight</a:t>
            </a:r>
            <a:endParaRPr sz="4800" dirty="0"/>
          </a:p>
        </p:txBody>
      </p:sp>
      <p:sp>
        <p:nvSpPr>
          <p:cNvPr id="473" name="Google Shape;473;p38"/>
          <p:cNvSpPr txBox="1">
            <a:spLocks noGrp="1"/>
          </p:cNvSpPr>
          <p:nvPr>
            <p:ph type="subTitle" idx="1"/>
          </p:nvPr>
        </p:nvSpPr>
        <p:spPr>
          <a:xfrm>
            <a:off x="375222" y="4104601"/>
            <a:ext cx="8105687" cy="792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err="1"/>
              <a:t>Kebanyakan</a:t>
            </a:r>
            <a:r>
              <a:rPr lang="en-US" sz="1400" dirty="0"/>
              <a:t> customer melakukan </a:t>
            </a:r>
            <a:r>
              <a:rPr lang="en-US" sz="1400" dirty="0" err="1"/>
              <a:t>peminjaman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pada </a:t>
            </a:r>
            <a:r>
              <a:rPr lang="en-US" sz="1400" dirty="0" err="1"/>
              <a:t>umur</a:t>
            </a:r>
            <a:r>
              <a:rPr lang="en-US" sz="1400" dirty="0"/>
              <a:t> 31-45 </a:t>
            </a:r>
            <a:r>
              <a:rPr lang="en-US" sz="1400" dirty="0" err="1"/>
              <a:t>tahun</a:t>
            </a:r>
            <a:r>
              <a:rPr lang="en-US" sz="1400" dirty="0"/>
              <a:t>. </a:t>
            </a:r>
            <a:r>
              <a:rPr lang="en-US" sz="1400" dirty="0" err="1"/>
              <a:t>Namun</a:t>
            </a:r>
            <a:r>
              <a:rPr lang="en-US" sz="1400" dirty="0"/>
              <a:t> </a:t>
            </a:r>
            <a:r>
              <a:rPr lang="en-US" sz="1400" dirty="0" err="1"/>
              <a:t>persentase</a:t>
            </a:r>
            <a:r>
              <a:rPr lang="en-US" sz="1400" dirty="0"/>
              <a:t> paling </a:t>
            </a:r>
            <a:r>
              <a:rPr lang="en-US" sz="1400" dirty="0" err="1"/>
              <a:t>tinggi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</a:t>
            </a:r>
            <a:r>
              <a:rPr lang="en-US" sz="1400" dirty="0" err="1"/>
              <a:t>nasabah</a:t>
            </a:r>
            <a:r>
              <a:rPr lang="en-US" sz="1400" dirty="0"/>
              <a:t> </a:t>
            </a:r>
            <a:r>
              <a:rPr lang="en-US" sz="1400" dirty="0" err="1"/>
              <a:t>yg</a:t>
            </a:r>
            <a:r>
              <a:rPr lang="en-US" sz="1400" dirty="0"/>
              <a:t> </a:t>
            </a:r>
            <a:r>
              <a:rPr lang="en-US" sz="1400" dirty="0" err="1"/>
              <a:t>membayar</a:t>
            </a:r>
            <a:r>
              <a:rPr lang="en-US" sz="1400" dirty="0"/>
              <a:t> </a:t>
            </a:r>
            <a:r>
              <a:rPr lang="en-US" sz="1400" dirty="0" err="1"/>
              <a:t>cicilan</a:t>
            </a:r>
            <a:r>
              <a:rPr lang="en-US" sz="1400" dirty="0"/>
              <a:t> </a:t>
            </a:r>
            <a:r>
              <a:rPr lang="en-US" sz="1400" dirty="0" err="1"/>
              <a:t>tepat</a:t>
            </a:r>
            <a:r>
              <a:rPr lang="en-US" sz="1400" dirty="0"/>
              <a:t> </a:t>
            </a:r>
            <a:r>
              <a:rPr lang="en-US" sz="1400" dirty="0" err="1"/>
              <a:t>waktu</a:t>
            </a:r>
            <a:r>
              <a:rPr lang="en-US" sz="1400" dirty="0"/>
              <a:t> </a:t>
            </a:r>
            <a:r>
              <a:rPr lang="en-US" sz="1400" dirty="0" err="1"/>
              <a:t>memiliki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rentang</a:t>
            </a:r>
            <a:r>
              <a:rPr lang="en-US" sz="1400" dirty="0"/>
              <a:t> </a:t>
            </a:r>
            <a:r>
              <a:rPr lang="en-US" sz="1400" dirty="0" err="1"/>
              <a:t>umur</a:t>
            </a:r>
            <a:r>
              <a:rPr lang="en-US" sz="1400" dirty="0"/>
              <a:t> diatas 60 </a:t>
            </a:r>
            <a:r>
              <a:rPr lang="en-US" sz="1400" dirty="0" err="1"/>
              <a:t>tahun</a:t>
            </a:r>
            <a:r>
              <a:rPr lang="en-US" sz="1400" dirty="0"/>
              <a:t>. Dan </a:t>
            </a:r>
            <a:r>
              <a:rPr lang="en-US" sz="1400" dirty="0" err="1"/>
              <a:t>nasabah</a:t>
            </a:r>
            <a:r>
              <a:rPr lang="en-US" sz="1400" dirty="0"/>
              <a:t> pada </a:t>
            </a:r>
            <a:r>
              <a:rPr lang="en-US" sz="1400" dirty="0" err="1"/>
              <a:t>umur</a:t>
            </a:r>
            <a:r>
              <a:rPr lang="en-US" sz="1400" dirty="0"/>
              <a:t> 16 - 30 </a:t>
            </a:r>
            <a:r>
              <a:rPr lang="en-US" sz="1400" dirty="0" err="1"/>
              <a:t>tahun</a:t>
            </a:r>
            <a:r>
              <a:rPr lang="en-US" sz="1400" dirty="0"/>
              <a:t> </a:t>
            </a:r>
            <a:r>
              <a:rPr lang="en-US" sz="1400" dirty="0" err="1"/>
              <a:t>rentan</a:t>
            </a:r>
            <a:r>
              <a:rPr lang="en-US" sz="1400" dirty="0"/>
              <a:t> </a:t>
            </a:r>
            <a:r>
              <a:rPr lang="en-US" sz="1400" dirty="0" err="1"/>
              <a:t>mengalami</a:t>
            </a:r>
            <a:r>
              <a:rPr lang="en-US" sz="1400" dirty="0"/>
              <a:t> </a:t>
            </a:r>
            <a:r>
              <a:rPr lang="en-US" sz="1400" dirty="0" err="1"/>
              <a:t>kesulitan</a:t>
            </a:r>
            <a:r>
              <a:rPr lang="en-US" sz="1400" dirty="0"/>
              <a:t> </a:t>
            </a:r>
            <a:r>
              <a:rPr lang="en-US" sz="1400" dirty="0" err="1"/>
              <a:t>pembayaran</a:t>
            </a:r>
            <a:endParaRPr lang="en-US" sz="1400" dirty="0"/>
          </a:p>
        </p:txBody>
      </p:sp>
      <p:grpSp>
        <p:nvGrpSpPr>
          <p:cNvPr id="474" name="Google Shape;474;p38"/>
          <p:cNvGrpSpPr/>
          <p:nvPr/>
        </p:nvGrpSpPr>
        <p:grpSpPr>
          <a:xfrm>
            <a:off x="8078483" y="2554366"/>
            <a:ext cx="2601527" cy="2499627"/>
            <a:chOff x="3870525" y="3462023"/>
            <a:chExt cx="2601527" cy="2499627"/>
          </a:xfrm>
        </p:grpSpPr>
        <p:sp>
          <p:nvSpPr>
            <p:cNvPr id="475" name="Google Shape;475;p38"/>
            <p:cNvSpPr/>
            <p:nvPr/>
          </p:nvSpPr>
          <p:spPr>
            <a:xfrm>
              <a:off x="3870525" y="3462023"/>
              <a:ext cx="997826" cy="908996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4198052" y="368765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6CA86FB-3801-D87E-6DDC-8212F05E0A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339" y="1747608"/>
            <a:ext cx="6327321" cy="2363267"/>
          </a:xfrm>
          <a:prstGeom prst="rect">
            <a:avLst/>
          </a:prstGeom>
        </p:spPr>
      </p:pic>
      <p:sp>
        <p:nvSpPr>
          <p:cNvPr id="8" name="Google Shape;498;p40">
            <a:extLst>
              <a:ext uri="{FF2B5EF4-FFF2-40B4-BE49-F238E27FC236}">
                <a16:creationId xmlns:a16="http://schemas.microsoft.com/office/drawing/2014/main" id="{D39AB9C6-3991-E9E5-537C-0E5E9836B6C8}"/>
              </a:ext>
            </a:extLst>
          </p:cNvPr>
          <p:cNvSpPr/>
          <p:nvPr/>
        </p:nvSpPr>
        <p:spPr>
          <a:xfrm>
            <a:off x="462975" y="1161404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00;p40">
            <a:extLst>
              <a:ext uri="{FF2B5EF4-FFF2-40B4-BE49-F238E27FC236}">
                <a16:creationId xmlns:a16="http://schemas.microsoft.com/office/drawing/2014/main" id="{0EE6BB03-6772-0CAF-A824-52DB4942CB41}"/>
              </a:ext>
            </a:extLst>
          </p:cNvPr>
          <p:cNvSpPr txBox="1">
            <a:spLocks/>
          </p:cNvSpPr>
          <p:nvPr/>
        </p:nvSpPr>
        <p:spPr>
          <a:xfrm>
            <a:off x="484142" y="1296228"/>
            <a:ext cx="8097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32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  <p:sp>
        <p:nvSpPr>
          <p:cNvPr id="10" name="Google Shape;501;p40">
            <a:extLst>
              <a:ext uri="{FF2B5EF4-FFF2-40B4-BE49-F238E27FC236}">
                <a16:creationId xmlns:a16="http://schemas.microsoft.com/office/drawing/2014/main" id="{DDDCBF96-1E64-0ED6-F6E4-957C7BCC2AE9}"/>
              </a:ext>
            </a:extLst>
          </p:cNvPr>
          <p:cNvSpPr txBox="1">
            <a:spLocks/>
          </p:cNvSpPr>
          <p:nvPr/>
        </p:nvSpPr>
        <p:spPr>
          <a:xfrm>
            <a:off x="1477284" y="1363133"/>
            <a:ext cx="1740049" cy="45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800" b="0" i="0" u="none" strike="noStrike" cap="none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>
              <a:buSzPts val="1100"/>
              <a:buFont typeface="Arial"/>
              <a:buNone/>
            </a:pPr>
            <a:r>
              <a:rPr lang="en-US" sz="2800" b="1" dirty="0"/>
              <a:t>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8"/>
          <p:cNvSpPr txBox="1">
            <a:spLocks noGrp="1"/>
          </p:cNvSpPr>
          <p:nvPr>
            <p:ph type="ctrTitle"/>
          </p:nvPr>
        </p:nvSpPr>
        <p:spPr>
          <a:xfrm>
            <a:off x="1189416" y="446233"/>
            <a:ext cx="6477300" cy="101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4800" dirty="0"/>
              <a:t>Business Insight</a:t>
            </a:r>
            <a:endParaRPr sz="4800" dirty="0"/>
          </a:p>
        </p:txBody>
      </p:sp>
      <p:sp>
        <p:nvSpPr>
          <p:cNvPr id="473" name="Google Shape;473;p38"/>
          <p:cNvSpPr txBox="1">
            <a:spLocks noGrp="1"/>
          </p:cNvSpPr>
          <p:nvPr>
            <p:ph type="subTitle" idx="1"/>
          </p:nvPr>
        </p:nvSpPr>
        <p:spPr>
          <a:xfrm>
            <a:off x="375222" y="4104601"/>
            <a:ext cx="8105687" cy="7929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/>
              <a:t>Laborer, Sales staff, Core staff, Manager dan Driver </a:t>
            </a:r>
            <a:r>
              <a:rPr lang="en-US" sz="1400" dirty="0" err="1"/>
              <a:t>menempati</a:t>
            </a:r>
            <a:r>
              <a:rPr lang="en-US" sz="1400" dirty="0"/>
              <a:t> 5 </a:t>
            </a:r>
            <a:r>
              <a:rPr lang="en-US" sz="1400" dirty="0" err="1"/>
              <a:t>pekerjaan</a:t>
            </a:r>
            <a:r>
              <a:rPr lang="en-US" sz="1400" dirty="0"/>
              <a:t> </a:t>
            </a:r>
            <a:r>
              <a:rPr lang="en-US" sz="1400" dirty="0" err="1"/>
              <a:t>tertinggi</a:t>
            </a:r>
            <a:r>
              <a:rPr lang="en-US" sz="1400" dirty="0"/>
              <a:t> yang melakukan </a:t>
            </a:r>
            <a:r>
              <a:rPr lang="en-US" sz="1400" dirty="0" err="1"/>
              <a:t>peminjaman</a:t>
            </a:r>
            <a:r>
              <a:rPr lang="en-US" sz="1400" dirty="0"/>
              <a:t>, </a:t>
            </a:r>
            <a:r>
              <a:rPr lang="en-US" sz="1400" dirty="0" err="1"/>
              <a:t>namun</a:t>
            </a:r>
            <a:r>
              <a:rPr lang="en-US" sz="1400" dirty="0"/>
              <a:t> Laborer dan driver </a:t>
            </a:r>
            <a:r>
              <a:rPr lang="en-US" sz="1400" dirty="0" err="1"/>
              <a:t>memiliki</a:t>
            </a:r>
            <a:r>
              <a:rPr lang="en-US" sz="1400" dirty="0"/>
              <a:t> </a:t>
            </a:r>
            <a:r>
              <a:rPr lang="en-US" sz="1400" dirty="0" err="1"/>
              <a:t>kerentanan</a:t>
            </a:r>
            <a:r>
              <a:rPr lang="en-US" sz="1400" dirty="0"/>
              <a:t> dalam </a:t>
            </a:r>
            <a:r>
              <a:rPr lang="en-US" sz="1400" dirty="0" err="1"/>
              <a:t>kesulitan</a:t>
            </a:r>
            <a:r>
              <a:rPr lang="en-US" sz="1400" dirty="0"/>
              <a:t> </a:t>
            </a:r>
            <a:r>
              <a:rPr lang="en-US" sz="1400" dirty="0" err="1"/>
              <a:t>pembayaran</a:t>
            </a:r>
            <a:endParaRPr lang="en-US" sz="1400" dirty="0"/>
          </a:p>
        </p:txBody>
      </p:sp>
      <p:grpSp>
        <p:nvGrpSpPr>
          <p:cNvPr id="474" name="Google Shape;474;p38"/>
          <p:cNvGrpSpPr/>
          <p:nvPr/>
        </p:nvGrpSpPr>
        <p:grpSpPr>
          <a:xfrm>
            <a:off x="8078483" y="2554366"/>
            <a:ext cx="2601527" cy="2499627"/>
            <a:chOff x="3870525" y="3462023"/>
            <a:chExt cx="2601527" cy="2499627"/>
          </a:xfrm>
        </p:grpSpPr>
        <p:sp>
          <p:nvSpPr>
            <p:cNvPr id="475" name="Google Shape;475;p38"/>
            <p:cNvSpPr/>
            <p:nvPr/>
          </p:nvSpPr>
          <p:spPr>
            <a:xfrm>
              <a:off x="3870525" y="3462023"/>
              <a:ext cx="997826" cy="908996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4198052" y="368765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98;p40">
            <a:extLst>
              <a:ext uri="{FF2B5EF4-FFF2-40B4-BE49-F238E27FC236}">
                <a16:creationId xmlns:a16="http://schemas.microsoft.com/office/drawing/2014/main" id="{D39AB9C6-3991-E9E5-537C-0E5E9836B6C8}"/>
              </a:ext>
            </a:extLst>
          </p:cNvPr>
          <p:cNvSpPr/>
          <p:nvPr/>
        </p:nvSpPr>
        <p:spPr>
          <a:xfrm>
            <a:off x="462975" y="875653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00;p40">
            <a:extLst>
              <a:ext uri="{FF2B5EF4-FFF2-40B4-BE49-F238E27FC236}">
                <a16:creationId xmlns:a16="http://schemas.microsoft.com/office/drawing/2014/main" id="{0EE6BB03-6772-0CAF-A824-52DB4942CB41}"/>
              </a:ext>
            </a:extLst>
          </p:cNvPr>
          <p:cNvSpPr txBox="1">
            <a:spLocks/>
          </p:cNvSpPr>
          <p:nvPr/>
        </p:nvSpPr>
        <p:spPr>
          <a:xfrm>
            <a:off x="484142" y="1010477"/>
            <a:ext cx="8097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32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r>
              <a:rPr lang="en" dirty="0"/>
              <a:t>02</a:t>
            </a:r>
          </a:p>
        </p:txBody>
      </p:sp>
      <p:sp>
        <p:nvSpPr>
          <p:cNvPr id="10" name="Google Shape;501;p40">
            <a:extLst>
              <a:ext uri="{FF2B5EF4-FFF2-40B4-BE49-F238E27FC236}">
                <a16:creationId xmlns:a16="http://schemas.microsoft.com/office/drawing/2014/main" id="{DDDCBF96-1E64-0ED6-F6E4-957C7BCC2AE9}"/>
              </a:ext>
            </a:extLst>
          </p:cNvPr>
          <p:cNvSpPr txBox="1">
            <a:spLocks/>
          </p:cNvSpPr>
          <p:nvPr/>
        </p:nvSpPr>
        <p:spPr>
          <a:xfrm>
            <a:off x="1395641" y="1289656"/>
            <a:ext cx="2751816" cy="45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800" b="0" i="0" u="none" strike="noStrike" cap="none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>
              <a:buSzPts val="1100"/>
              <a:buFont typeface="Arial"/>
              <a:buNone/>
            </a:pPr>
            <a:r>
              <a:rPr lang="en-US" sz="2800" b="1" dirty="0"/>
              <a:t>Occupation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2729D-4B92-BBAB-3A24-72CE9D048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44" y="1719165"/>
            <a:ext cx="4997292" cy="23854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85E099-D6F4-59B8-9E23-46C35BEA3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2167" y="1718132"/>
            <a:ext cx="2835409" cy="238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4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8"/>
          <p:cNvSpPr txBox="1">
            <a:spLocks noGrp="1"/>
          </p:cNvSpPr>
          <p:nvPr>
            <p:ph type="ctrTitle"/>
          </p:nvPr>
        </p:nvSpPr>
        <p:spPr>
          <a:xfrm>
            <a:off x="1189416" y="446233"/>
            <a:ext cx="6477300" cy="101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4800" dirty="0"/>
              <a:t>Business Insight</a:t>
            </a:r>
            <a:endParaRPr sz="4800" dirty="0"/>
          </a:p>
        </p:txBody>
      </p:sp>
      <p:sp>
        <p:nvSpPr>
          <p:cNvPr id="473" name="Google Shape;473;p38"/>
          <p:cNvSpPr txBox="1">
            <a:spLocks noGrp="1"/>
          </p:cNvSpPr>
          <p:nvPr>
            <p:ph type="subTitle" idx="1"/>
          </p:nvPr>
        </p:nvSpPr>
        <p:spPr>
          <a:xfrm>
            <a:off x="375222" y="4129094"/>
            <a:ext cx="8105687" cy="7123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err="1"/>
              <a:t>Kebanyakan</a:t>
            </a:r>
            <a:r>
              <a:rPr lang="en-US" sz="1400" dirty="0"/>
              <a:t> customer melakukan </a:t>
            </a:r>
            <a:r>
              <a:rPr lang="en-US" sz="1400" dirty="0" err="1"/>
              <a:t>pengajuan</a:t>
            </a:r>
            <a:r>
              <a:rPr lang="en-US" sz="1400" dirty="0"/>
              <a:t> </a:t>
            </a:r>
            <a:r>
              <a:rPr lang="en-US" sz="1400" dirty="0" err="1"/>
              <a:t>peminjaman</a:t>
            </a:r>
            <a:r>
              <a:rPr lang="en-US" sz="1400" dirty="0"/>
              <a:t> pada saat </a:t>
            </a:r>
            <a:r>
              <a:rPr lang="en-US" sz="1400" dirty="0" err="1"/>
              <a:t>hari</a:t>
            </a:r>
            <a:r>
              <a:rPr lang="en-US" sz="1400" dirty="0"/>
              <a:t> senin-</a:t>
            </a:r>
            <a:r>
              <a:rPr lang="en-US" sz="1400" dirty="0" err="1"/>
              <a:t>jum'at</a:t>
            </a:r>
            <a:r>
              <a:rPr lang="en-US" sz="1400" dirty="0"/>
              <a:t>. Dan </a:t>
            </a:r>
            <a:r>
              <a:rPr lang="en-US" sz="1400" dirty="0" err="1"/>
              <a:t>kebanyakan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customer </a:t>
            </a:r>
            <a:r>
              <a:rPr lang="en-US" sz="1400" dirty="0" err="1"/>
              <a:t>yg</a:t>
            </a:r>
            <a:r>
              <a:rPr lang="en-US" sz="1400" dirty="0"/>
              <a:t> melakukan </a:t>
            </a:r>
            <a:r>
              <a:rPr lang="en-US" sz="1400" dirty="0" err="1"/>
              <a:t>peminjaman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perempuan</a:t>
            </a:r>
            <a:endParaRPr lang="en-US" sz="1400" dirty="0"/>
          </a:p>
        </p:txBody>
      </p:sp>
      <p:grpSp>
        <p:nvGrpSpPr>
          <p:cNvPr id="474" name="Google Shape;474;p38"/>
          <p:cNvGrpSpPr/>
          <p:nvPr/>
        </p:nvGrpSpPr>
        <p:grpSpPr>
          <a:xfrm>
            <a:off x="8078483" y="2554366"/>
            <a:ext cx="2601527" cy="2499627"/>
            <a:chOff x="3870525" y="3462023"/>
            <a:chExt cx="2601527" cy="2499627"/>
          </a:xfrm>
        </p:grpSpPr>
        <p:sp>
          <p:nvSpPr>
            <p:cNvPr id="475" name="Google Shape;475;p38"/>
            <p:cNvSpPr/>
            <p:nvPr/>
          </p:nvSpPr>
          <p:spPr>
            <a:xfrm>
              <a:off x="3870525" y="3462023"/>
              <a:ext cx="997826" cy="908996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4198052" y="368765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498;p40">
            <a:extLst>
              <a:ext uri="{FF2B5EF4-FFF2-40B4-BE49-F238E27FC236}">
                <a16:creationId xmlns:a16="http://schemas.microsoft.com/office/drawing/2014/main" id="{D39AB9C6-3991-E9E5-537C-0E5E9836B6C8}"/>
              </a:ext>
            </a:extLst>
          </p:cNvPr>
          <p:cNvSpPr/>
          <p:nvPr/>
        </p:nvSpPr>
        <p:spPr>
          <a:xfrm>
            <a:off x="462975" y="1161404"/>
            <a:ext cx="870378" cy="792922"/>
          </a:xfrm>
          <a:custGeom>
            <a:avLst/>
            <a:gdLst/>
            <a:ahLst/>
            <a:cxnLst/>
            <a:rect l="l" t="t" r="r" b="b"/>
            <a:pathLst>
              <a:path w="10893" h="9923" extrusionOk="0">
                <a:moveTo>
                  <a:pt x="5451" y="1"/>
                </a:moveTo>
                <a:cubicBezTo>
                  <a:pt x="4180" y="1"/>
                  <a:pt x="2908" y="487"/>
                  <a:pt x="1936" y="1460"/>
                </a:cubicBezTo>
                <a:cubicBezTo>
                  <a:pt x="1" y="3394"/>
                  <a:pt x="1" y="6537"/>
                  <a:pt x="1936" y="8471"/>
                </a:cubicBezTo>
                <a:cubicBezTo>
                  <a:pt x="2908" y="9439"/>
                  <a:pt x="4180" y="9922"/>
                  <a:pt x="5451" y="9922"/>
                </a:cubicBezTo>
                <a:cubicBezTo>
                  <a:pt x="6721" y="9922"/>
                  <a:pt x="7991" y="9439"/>
                  <a:pt x="8958" y="8471"/>
                </a:cubicBezTo>
                <a:cubicBezTo>
                  <a:pt x="10893" y="6537"/>
                  <a:pt x="10893" y="3394"/>
                  <a:pt x="8958" y="1460"/>
                </a:cubicBezTo>
                <a:cubicBezTo>
                  <a:pt x="7991" y="487"/>
                  <a:pt x="6721" y="1"/>
                  <a:pt x="5451" y="1"/>
                </a:cubicBezTo>
                <a:close/>
              </a:path>
            </a:pathLst>
          </a:custGeom>
          <a:solidFill>
            <a:srgbClr val="F3EFEA">
              <a:alpha val="54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00;p40">
            <a:extLst>
              <a:ext uri="{FF2B5EF4-FFF2-40B4-BE49-F238E27FC236}">
                <a16:creationId xmlns:a16="http://schemas.microsoft.com/office/drawing/2014/main" id="{0EE6BB03-6772-0CAF-A824-52DB4942CB41}"/>
              </a:ext>
            </a:extLst>
          </p:cNvPr>
          <p:cNvSpPr txBox="1">
            <a:spLocks/>
          </p:cNvSpPr>
          <p:nvPr/>
        </p:nvSpPr>
        <p:spPr>
          <a:xfrm>
            <a:off x="484142" y="1296228"/>
            <a:ext cx="8097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32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pace Grotesk Medium"/>
              <a:buNone/>
              <a:defRPr sz="4800" b="0" i="0" u="none" strike="noStrike" cap="none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10" name="Google Shape;501;p40">
            <a:extLst>
              <a:ext uri="{FF2B5EF4-FFF2-40B4-BE49-F238E27FC236}">
                <a16:creationId xmlns:a16="http://schemas.microsoft.com/office/drawing/2014/main" id="{DDDCBF96-1E64-0ED6-F6E4-957C7BCC2AE9}"/>
              </a:ext>
            </a:extLst>
          </p:cNvPr>
          <p:cNvSpPr txBox="1">
            <a:spLocks/>
          </p:cNvSpPr>
          <p:nvPr/>
        </p:nvSpPr>
        <p:spPr>
          <a:xfrm>
            <a:off x="1477284" y="1363133"/>
            <a:ext cx="1740049" cy="451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1800" b="0" i="0" u="none" strike="noStrike" cap="none">
                <a:solidFill>
                  <a:srgbClr val="191919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>
              <a:buSzPts val="1100"/>
              <a:buFont typeface="Arial"/>
              <a:buNone/>
            </a:pPr>
            <a:r>
              <a:rPr lang="en-US" sz="2800" b="1" dirty="0"/>
              <a:t>Day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39AE9E-7E88-DA5D-DD85-A503F76CC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369" y="1757737"/>
            <a:ext cx="4790123" cy="23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028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2"/>
          <p:cNvSpPr txBox="1">
            <a:spLocks noGrp="1"/>
          </p:cNvSpPr>
          <p:nvPr>
            <p:ph type="title"/>
          </p:nvPr>
        </p:nvSpPr>
        <p:spPr>
          <a:xfrm>
            <a:off x="962775" y="127675"/>
            <a:ext cx="72184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Modeling And Evaluation</a:t>
            </a:r>
            <a:endParaRPr dirty="0"/>
          </a:p>
        </p:txBody>
      </p:sp>
      <p:sp>
        <p:nvSpPr>
          <p:cNvPr id="535" name="Google Shape;535;p42"/>
          <p:cNvSpPr txBox="1">
            <a:spLocks noGrp="1"/>
          </p:cNvSpPr>
          <p:nvPr>
            <p:ph type="subTitle" idx="1"/>
          </p:nvPr>
        </p:nvSpPr>
        <p:spPr>
          <a:xfrm>
            <a:off x="640733" y="866028"/>
            <a:ext cx="4731078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Model : CNN (Convolutional Neural Networks)</a:t>
            </a:r>
            <a:endParaRPr dirty="0"/>
          </a:p>
        </p:txBody>
      </p:sp>
      <p:grpSp>
        <p:nvGrpSpPr>
          <p:cNvPr id="536" name="Google Shape;536;p42"/>
          <p:cNvGrpSpPr/>
          <p:nvPr/>
        </p:nvGrpSpPr>
        <p:grpSpPr>
          <a:xfrm flipH="1">
            <a:off x="5371811" y="809985"/>
            <a:ext cx="2601527" cy="2499627"/>
            <a:chOff x="3870525" y="3462023"/>
            <a:chExt cx="2601527" cy="2499627"/>
          </a:xfrm>
        </p:grpSpPr>
        <p:sp>
          <p:nvSpPr>
            <p:cNvPr id="537" name="Google Shape;537;p42"/>
            <p:cNvSpPr/>
            <p:nvPr/>
          </p:nvSpPr>
          <p:spPr>
            <a:xfrm>
              <a:off x="3870525" y="3462023"/>
              <a:ext cx="997826" cy="908996"/>
            </a:xfrm>
            <a:custGeom>
              <a:avLst/>
              <a:gdLst/>
              <a:ahLst/>
              <a:cxnLst/>
              <a:rect l="l" t="t" r="r" b="b"/>
              <a:pathLst>
                <a:path w="10893" h="9923" extrusionOk="0">
                  <a:moveTo>
                    <a:pt x="5451" y="1"/>
                  </a:moveTo>
                  <a:cubicBezTo>
                    <a:pt x="4180" y="1"/>
                    <a:pt x="2908" y="487"/>
                    <a:pt x="1936" y="1460"/>
                  </a:cubicBezTo>
                  <a:cubicBezTo>
                    <a:pt x="1" y="3394"/>
                    <a:pt x="1" y="6537"/>
                    <a:pt x="1936" y="8471"/>
                  </a:cubicBezTo>
                  <a:cubicBezTo>
                    <a:pt x="2908" y="9439"/>
                    <a:pt x="4180" y="9922"/>
                    <a:pt x="5451" y="9922"/>
                  </a:cubicBezTo>
                  <a:cubicBezTo>
                    <a:pt x="6721" y="9922"/>
                    <a:pt x="7991" y="9439"/>
                    <a:pt x="8958" y="8471"/>
                  </a:cubicBezTo>
                  <a:cubicBezTo>
                    <a:pt x="10893" y="6537"/>
                    <a:pt x="10893" y="3394"/>
                    <a:pt x="8958" y="1460"/>
                  </a:cubicBezTo>
                  <a:cubicBezTo>
                    <a:pt x="7991" y="487"/>
                    <a:pt x="6721" y="1"/>
                    <a:pt x="5451" y="1"/>
                  </a:cubicBezTo>
                  <a:close/>
                </a:path>
              </a:pathLst>
            </a:custGeom>
            <a:solidFill>
              <a:srgbClr val="F3EFEA">
                <a:alpha val="547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2"/>
            <p:cNvSpPr/>
            <p:nvPr/>
          </p:nvSpPr>
          <p:spPr>
            <a:xfrm>
              <a:off x="4198052" y="3687650"/>
              <a:ext cx="2274000" cy="2274000"/>
            </a:xfrm>
            <a:prstGeom prst="blockArc">
              <a:avLst>
                <a:gd name="adj1" fmla="val 10780013"/>
                <a:gd name="adj2" fmla="val 16204168"/>
                <a:gd name="adj3" fmla="val 21278"/>
              </a:avLst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8F8D2CD-9E1C-784C-2717-4838F4AAC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299" y="1352822"/>
            <a:ext cx="3562894" cy="26721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80AA4B-7CE9-3F5A-EF58-007F17495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246" y="1352822"/>
            <a:ext cx="3562894" cy="26721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out Disease by Slidesgo">
  <a:themeElements>
    <a:clrScheme name="Simple Light">
      <a:dk1>
        <a:srgbClr val="000000"/>
      </a:dk1>
      <a:lt1>
        <a:srgbClr val="E7DED5"/>
      </a:lt1>
      <a:dk2>
        <a:srgbClr val="D9917B"/>
      </a:dk2>
      <a:lt2>
        <a:srgbClr val="FFC3B0"/>
      </a:lt2>
      <a:accent1>
        <a:srgbClr val="FFE2D9"/>
      </a:accent1>
      <a:accent2>
        <a:srgbClr val="F3E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426</Words>
  <Application>Microsoft Office PowerPoint</Application>
  <PresentationFormat>On-screen Show (16:9)</PresentationFormat>
  <Paragraphs>88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Space Grotesk Medium</vt:lpstr>
      <vt:lpstr>Montserrat</vt:lpstr>
      <vt:lpstr>Didact Gothic</vt:lpstr>
      <vt:lpstr>Anaheim</vt:lpstr>
      <vt:lpstr>Gout Disease by Slidesgo</vt:lpstr>
      <vt:lpstr>Introduction</vt:lpstr>
      <vt:lpstr>Problem Statement</vt:lpstr>
      <vt:lpstr>Goals</vt:lpstr>
      <vt:lpstr>Dataset</vt:lpstr>
      <vt:lpstr>Data Pre-Processing</vt:lpstr>
      <vt:lpstr>Business Insight</vt:lpstr>
      <vt:lpstr>Business Insight</vt:lpstr>
      <vt:lpstr>Business Insight</vt:lpstr>
      <vt:lpstr>Modeling And Evaluation</vt:lpstr>
      <vt:lpstr>Business 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cp:lastModifiedBy>Evinda Widia Widia</cp:lastModifiedBy>
  <cp:revision>4</cp:revision>
  <dcterms:modified xsi:type="dcterms:W3CDTF">2023-01-01T03:15:31Z</dcterms:modified>
</cp:coreProperties>
</file>